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Merriweather" panose="020B0604020202020204" charset="0"/>
      <p:regular r:id="rId19"/>
      <p:bold r:id="rId20"/>
      <p:italic r:id="rId21"/>
      <p:boldItalic r:id="rId22"/>
    </p:embeddedFont>
    <p:embeddedFont>
      <p:font typeface="Roboto" panose="020B0604020202020204" charset="0"/>
      <p:regular r:id="rId23"/>
      <p:bold r:id="rId24"/>
      <p:italic r:id="rId25"/>
      <p:bold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7" roundtripDataSignature="AMtx7mhzrX6hfLQ98p6vpv5veH770nyBe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730" y="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customschemas.google.com/relationships/presentationmetadata" Target="meta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2" name="Google Shape;6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9" name="Google Shape;6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5" name="Google Shape;7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1" name="Google Shape;8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7" name="Google Shape;8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4" name="Google Shape;9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378f57da455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6" name="Google Shape;106;g378f57da455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37a0abb393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4" name="Google Shape;114;g37a0abb393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0" name="Google Shape;150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5" name="Google Shape;155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379475009c3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1" name="Google Shape;161;g379475009c3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2"/>
          <p:cNvSpPr/>
          <p:nvPr/>
        </p:nvSpPr>
        <p:spPr>
          <a:xfrm>
            <a:off x="-125" y="0"/>
            <a:ext cx="9144250" cy="4398100"/>
          </a:xfrm>
          <a:custGeom>
            <a:avLst/>
            <a:gdLst/>
            <a:ahLst/>
            <a:cxnLst/>
            <a:rect l="l" t="t" r="r" b="b"/>
            <a:pathLst>
              <a:path w="365770" h="175924" extrusionOk="0">
                <a:moveTo>
                  <a:pt x="0" y="0"/>
                </a:moveTo>
                <a:lnTo>
                  <a:pt x="365770" y="0"/>
                </a:lnTo>
                <a:lnTo>
                  <a:pt x="365760" y="70914"/>
                </a:lnTo>
                <a:lnTo>
                  <a:pt x="0" y="175924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</p:sp>
      <p:sp>
        <p:nvSpPr>
          <p:cNvPr id="11" name="Google Shape;11;p12"/>
          <p:cNvSpPr txBox="1">
            <a:spLocks noGrp="1"/>
          </p:cNvSpPr>
          <p:nvPr>
            <p:ph type="ctr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2" name="Google Shape;12;p12"/>
          <p:cNvSpPr txBox="1">
            <a:spLocks noGrp="1"/>
          </p:cNvSpPr>
          <p:nvPr>
            <p:ph type="subTitle" idx="1"/>
          </p:nvPr>
        </p:nvSpPr>
        <p:spPr>
          <a:xfrm>
            <a:off x="311700" y="1878560"/>
            <a:ext cx="4242600" cy="73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13"/>
          <p:cNvSpPr/>
          <p:nvPr/>
        </p:nvSpPr>
        <p:spPr>
          <a:xfrm>
            <a:off x="0" y="0"/>
            <a:ext cx="4314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16;p13"/>
          <p:cNvSpPr/>
          <p:nvPr/>
        </p:nvSpPr>
        <p:spPr>
          <a:xfrm>
            <a:off x="0" y="44125"/>
            <a:ext cx="4313625" cy="4399375"/>
          </a:xfrm>
          <a:custGeom>
            <a:avLst/>
            <a:gdLst/>
            <a:ahLst/>
            <a:cxnLst/>
            <a:rect l="l" t="t" r="r" b="b"/>
            <a:pathLst>
              <a:path w="172545" h="175975" extrusionOk="0">
                <a:moveTo>
                  <a:pt x="0" y="157"/>
                </a:moveTo>
                <a:lnTo>
                  <a:pt x="172419" y="0"/>
                </a:lnTo>
                <a:lnTo>
                  <a:pt x="172545" y="126541"/>
                </a:lnTo>
                <a:lnTo>
                  <a:pt x="0" y="17597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</p:sp>
      <p:sp>
        <p:nvSpPr>
          <p:cNvPr id="17" name="Google Shape;17;p13"/>
          <p:cNvSpPr/>
          <p:nvPr/>
        </p:nvSpPr>
        <p:spPr>
          <a:xfrm>
            <a:off x="-125" y="0"/>
            <a:ext cx="4316900" cy="4395600"/>
          </a:xfrm>
          <a:custGeom>
            <a:avLst/>
            <a:gdLst/>
            <a:ahLst/>
            <a:cxnLst/>
            <a:rect l="l" t="t" r="r" b="b"/>
            <a:pathLst>
              <a:path w="172676" h="175824" extrusionOk="0">
                <a:moveTo>
                  <a:pt x="0" y="6"/>
                </a:moveTo>
                <a:lnTo>
                  <a:pt x="172676" y="0"/>
                </a:lnTo>
                <a:lnTo>
                  <a:pt x="172562" y="126442"/>
                </a:lnTo>
                <a:lnTo>
                  <a:pt x="0" y="175824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</p:sp>
      <p:sp>
        <p:nvSpPr>
          <p:cNvPr id="18" name="Google Shape;18;p13"/>
          <p:cNvSpPr txBox="1">
            <a:spLocks noGrp="1"/>
          </p:cNvSpPr>
          <p:nvPr>
            <p:ph type="title"/>
          </p:nvPr>
        </p:nvSpPr>
        <p:spPr>
          <a:xfrm>
            <a:off x="311725" y="500925"/>
            <a:ext cx="3706500" cy="250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9" name="Google Shape;19;p13"/>
          <p:cNvSpPr txBox="1">
            <a:spLocks noGrp="1"/>
          </p:cNvSpPr>
          <p:nvPr>
            <p:ph type="body" idx="1"/>
          </p:nvPr>
        </p:nvSpPr>
        <p:spPr>
          <a:xfrm>
            <a:off x="4644675" y="500925"/>
            <a:ext cx="4166400" cy="409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20" name="Google Shape;20;p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/>
          <p:nvPr/>
        </p:nvSpPr>
        <p:spPr>
          <a:xfrm>
            <a:off x="0" y="48099"/>
            <a:ext cx="9144250" cy="4398100"/>
          </a:xfrm>
          <a:custGeom>
            <a:avLst/>
            <a:gdLst/>
            <a:ahLst/>
            <a:cxnLst/>
            <a:rect l="l" t="t" r="r" b="b"/>
            <a:pathLst>
              <a:path w="365770" h="175924" extrusionOk="0">
                <a:moveTo>
                  <a:pt x="0" y="0"/>
                </a:moveTo>
                <a:lnTo>
                  <a:pt x="365770" y="0"/>
                </a:lnTo>
                <a:lnTo>
                  <a:pt x="365760" y="70914"/>
                </a:lnTo>
                <a:lnTo>
                  <a:pt x="0" y="175924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</p:sp>
      <p:sp>
        <p:nvSpPr>
          <p:cNvPr id="25" name="Google Shape;25;p15"/>
          <p:cNvSpPr/>
          <p:nvPr/>
        </p:nvSpPr>
        <p:spPr>
          <a:xfrm>
            <a:off x="0" y="0"/>
            <a:ext cx="9144250" cy="4398100"/>
          </a:xfrm>
          <a:custGeom>
            <a:avLst/>
            <a:gdLst/>
            <a:ahLst/>
            <a:cxnLst/>
            <a:rect l="l" t="t" r="r" b="b"/>
            <a:pathLst>
              <a:path w="365770" h="175924" extrusionOk="0">
                <a:moveTo>
                  <a:pt x="0" y="0"/>
                </a:moveTo>
                <a:lnTo>
                  <a:pt x="365770" y="0"/>
                </a:lnTo>
                <a:lnTo>
                  <a:pt x="365760" y="70914"/>
                </a:lnTo>
                <a:lnTo>
                  <a:pt x="0" y="17592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</p:sp>
      <p:sp>
        <p:nvSpPr>
          <p:cNvPr id="26" name="Google Shape;26;p15"/>
          <p:cNvSpPr txBox="1">
            <a:spLocks noGrp="1"/>
          </p:cNvSpPr>
          <p:nvPr>
            <p:ph type="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7" name="Google Shape;27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6"/>
          <p:cNvSpPr/>
          <p:nvPr/>
        </p:nvSpPr>
        <p:spPr>
          <a:xfrm>
            <a:off x="0" y="0"/>
            <a:ext cx="9144000" cy="1277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Google Shape;30;p16"/>
          <p:cNvSpPr txBox="1">
            <a:spLocks noGrp="1"/>
          </p:cNvSpPr>
          <p:nvPr>
            <p:ph type="title"/>
          </p:nvPr>
        </p:nvSpPr>
        <p:spPr>
          <a:xfrm>
            <a:off x="311725" y="500925"/>
            <a:ext cx="8520600" cy="6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1" name="Google Shape;31;p16"/>
          <p:cNvSpPr txBox="1">
            <a:spLocks noGrp="1"/>
          </p:cNvSpPr>
          <p:nvPr>
            <p:ph type="body" idx="1"/>
          </p:nvPr>
        </p:nvSpPr>
        <p:spPr>
          <a:xfrm>
            <a:off x="311700" y="1505700"/>
            <a:ext cx="3999900" cy="30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32" name="Google Shape;32;p16"/>
          <p:cNvSpPr txBox="1">
            <a:spLocks noGrp="1"/>
          </p:cNvSpPr>
          <p:nvPr>
            <p:ph type="body" idx="2"/>
          </p:nvPr>
        </p:nvSpPr>
        <p:spPr>
          <a:xfrm>
            <a:off x="4832400" y="1505700"/>
            <a:ext cx="3999900" cy="30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33" name="Google Shape;33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7"/>
          <p:cNvSpPr/>
          <p:nvPr/>
        </p:nvSpPr>
        <p:spPr>
          <a:xfrm>
            <a:off x="0" y="0"/>
            <a:ext cx="9144000" cy="1277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36;p17"/>
          <p:cNvSpPr txBox="1">
            <a:spLocks noGrp="1"/>
          </p:cNvSpPr>
          <p:nvPr>
            <p:ph type="title"/>
          </p:nvPr>
        </p:nvSpPr>
        <p:spPr>
          <a:xfrm>
            <a:off x="311725" y="500925"/>
            <a:ext cx="8520600" cy="6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8"/>
          <p:cNvSpPr/>
          <p:nvPr/>
        </p:nvSpPr>
        <p:spPr>
          <a:xfrm>
            <a:off x="0" y="0"/>
            <a:ext cx="37644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" name="Google Shape;40;p18"/>
          <p:cNvSpPr txBox="1">
            <a:spLocks noGrp="1"/>
          </p:cNvSpPr>
          <p:nvPr>
            <p:ph type="title"/>
          </p:nvPr>
        </p:nvSpPr>
        <p:spPr>
          <a:xfrm>
            <a:off x="311725" y="500925"/>
            <a:ext cx="3127500" cy="182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1" name="Google Shape;41;p18"/>
          <p:cNvSpPr txBox="1">
            <a:spLocks noGrp="1"/>
          </p:cNvSpPr>
          <p:nvPr>
            <p:ph type="body" idx="1"/>
          </p:nvPr>
        </p:nvSpPr>
        <p:spPr>
          <a:xfrm>
            <a:off x="311700" y="2390650"/>
            <a:ext cx="3127500" cy="22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300"/>
              <a:buChar char="●"/>
              <a:defRPr>
                <a:solidFill>
                  <a:schemeClr val="accent2"/>
                </a:solidFill>
              </a:defRPr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42" name="Google Shape;42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3"/>
        </a:solidFill>
        <a:effectLst/>
      </p:bgPr>
    </p:bg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9"/>
          <p:cNvSpPr txBox="1">
            <a:spLocks noGrp="1"/>
          </p:cNvSpPr>
          <p:nvPr>
            <p:ph type="title"/>
          </p:nvPr>
        </p:nvSpPr>
        <p:spPr>
          <a:xfrm>
            <a:off x="311675" y="798600"/>
            <a:ext cx="6247800" cy="35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45" name="Google Shape;45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20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" name="Google Shape;48;p20"/>
          <p:cNvSpPr txBox="1">
            <a:spLocks noGrp="1"/>
          </p:cNvSpPr>
          <p:nvPr>
            <p:ph type="title"/>
          </p:nvPr>
        </p:nvSpPr>
        <p:spPr>
          <a:xfrm>
            <a:off x="311300" y="500925"/>
            <a:ext cx="3704400" cy="204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9" name="Google Shape;49;p20"/>
          <p:cNvSpPr txBox="1">
            <a:spLocks noGrp="1"/>
          </p:cNvSpPr>
          <p:nvPr>
            <p:ph type="subTitle" idx="1"/>
          </p:nvPr>
        </p:nvSpPr>
        <p:spPr>
          <a:xfrm>
            <a:off x="304800" y="2626725"/>
            <a:ext cx="3704400" cy="9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50" name="Google Shape;50;p20"/>
          <p:cNvSpPr txBox="1">
            <a:spLocks noGrp="1"/>
          </p:cNvSpPr>
          <p:nvPr>
            <p:ph type="body" idx="2"/>
          </p:nvPr>
        </p:nvSpPr>
        <p:spPr>
          <a:xfrm>
            <a:off x="4879025" y="500925"/>
            <a:ext cx="3954000" cy="41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1" name="Google Shape;51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21"/>
          <p:cNvSpPr/>
          <p:nvPr/>
        </p:nvSpPr>
        <p:spPr>
          <a:xfrm>
            <a:off x="0" y="4369000"/>
            <a:ext cx="9144000" cy="774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" name="Google Shape;54;p21"/>
          <p:cNvSpPr txBox="1">
            <a:spLocks noGrp="1"/>
          </p:cNvSpPr>
          <p:nvPr>
            <p:ph type="body" idx="1"/>
          </p:nvPr>
        </p:nvSpPr>
        <p:spPr>
          <a:xfrm>
            <a:off x="311700" y="4521400"/>
            <a:ext cx="7979400" cy="46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Font typeface="Merriweather"/>
              <a:buNone/>
              <a:defRPr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defRPr>
            </a:lvl1pPr>
          </a:lstStyle>
          <a:p>
            <a:endParaRPr/>
          </a:p>
        </p:txBody>
      </p:sp>
      <p:sp>
        <p:nvSpPr>
          <p:cNvPr id="55" name="Google Shape;55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dk1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22"/>
          <p:cNvSpPr txBox="1">
            <a:spLocks noGrp="1"/>
          </p:cNvSpPr>
          <p:nvPr>
            <p:ph type="title" hasCustomPrompt="1"/>
          </p:nvPr>
        </p:nvSpPr>
        <p:spPr>
          <a:xfrm>
            <a:off x="311750" y="831175"/>
            <a:ext cx="5334900" cy="124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8" name="Google Shape;58;p22"/>
          <p:cNvSpPr txBox="1">
            <a:spLocks noGrp="1"/>
          </p:cNvSpPr>
          <p:nvPr>
            <p:ph type="body" idx="1"/>
          </p:nvPr>
        </p:nvSpPr>
        <p:spPr>
          <a:xfrm>
            <a:off x="311700" y="2121425"/>
            <a:ext cx="5334900" cy="94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300"/>
              <a:buChar char="●"/>
              <a:defRPr>
                <a:solidFill>
                  <a:schemeClr val="accent2"/>
                </a:solidFill>
              </a:defRPr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paradigm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 b="0" i="0" u="none" strike="noStrike" cap="none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 b="0" i="0" u="none" strike="noStrike" cap="none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 b="0" i="0" u="none" strike="noStrike" cap="none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 b="0" i="0" u="none" strike="noStrike" cap="none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 b="0" i="0" u="none" strike="noStrike" cap="none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 b="0" i="0" u="none" strike="noStrike" cap="none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 b="0" i="0" u="none" strike="noStrike" cap="none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 b="0" i="0" u="none" strike="noStrike" cap="none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 b="0" i="0" u="none" strike="noStrike" cap="none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9pPr>
          </a:lstStyle>
          <a:p>
            <a:endParaRPr/>
          </a:p>
        </p:txBody>
      </p:sp>
      <p:sp>
        <p:nvSpPr>
          <p:cNvPr id="7" name="Google Shape;7;p1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Roboto"/>
              <a:buChar char="●"/>
              <a:defRPr sz="13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○"/>
              <a:defRPr sz="11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■"/>
              <a:defRPr sz="11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●"/>
              <a:defRPr sz="11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○"/>
              <a:defRPr sz="11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■"/>
              <a:defRPr sz="11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●"/>
              <a:defRPr sz="11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○"/>
              <a:defRPr sz="11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■"/>
              <a:defRPr sz="11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olyfamilyprimary.com/rshe-1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year6.hfp@schools.sefton.gov.uk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"/>
          <p:cNvSpPr txBox="1">
            <a:spLocks noGrp="1"/>
          </p:cNvSpPr>
          <p:nvPr>
            <p:ph type="ctr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-GB">
                <a:solidFill>
                  <a:srgbClr val="00B050"/>
                </a:solidFill>
                <a:latin typeface="Arial Rounded"/>
                <a:ea typeface="Arial Rounded"/>
                <a:cs typeface="Arial Rounded"/>
                <a:sym typeface="Arial Rounded"/>
              </a:rPr>
              <a:t>Holy Family Catholic Primary</a:t>
            </a:r>
            <a:endParaRPr>
              <a:solidFill>
                <a:srgbClr val="00B050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65" name="Google Shape;65;p1"/>
          <p:cNvSpPr txBox="1">
            <a:spLocks noGrp="1"/>
          </p:cNvSpPr>
          <p:nvPr>
            <p:ph type="subTitle" idx="1"/>
          </p:nvPr>
        </p:nvSpPr>
        <p:spPr>
          <a:xfrm>
            <a:off x="311700" y="1878560"/>
            <a:ext cx="4242600" cy="73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en-GB" sz="3200" b="1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Welcome to Year 5</a:t>
            </a:r>
            <a:endParaRPr sz="3200" b="1" dirty="0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pic>
        <p:nvPicPr>
          <p:cNvPr id="66" name="Google Shape;6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54449" y="280398"/>
            <a:ext cx="1109626" cy="1114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2"/>
          <p:cNvSpPr txBox="1">
            <a:spLocks noGrp="1"/>
          </p:cNvSpPr>
          <p:nvPr>
            <p:ph type="title"/>
          </p:nvPr>
        </p:nvSpPr>
        <p:spPr>
          <a:xfrm>
            <a:off x="311725" y="500925"/>
            <a:ext cx="3706500" cy="250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3200" dirty="0">
                <a:latin typeface="Arial Rounded"/>
                <a:ea typeface="Arial Rounded"/>
                <a:cs typeface="Arial Rounded"/>
                <a:sym typeface="Arial Rounded"/>
              </a:rPr>
              <a:t>Year 5 Staff</a:t>
            </a:r>
            <a:endParaRPr sz="3200" dirty="0"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72" name="Google Shape;72;p2"/>
          <p:cNvSpPr txBox="1">
            <a:spLocks noGrp="1"/>
          </p:cNvSpPr>
          <p:nvPr>
            <p:ph type="body" idx="1"/>
          </p:nvPr>
        </p:nvSpPr>
        <p:spPr>
          <a:xfrm>
            <a:off x="4644675" y="500925"/>
            <a:ext cx="4166400" cy="409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55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 Rounded"/>
              <a:buChar char="●"/>
            </a:pPr>
            <a:r>
              <a:rPr lang="en-GB" sz="2000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Mr Atkinson</a:t>
            </a:r>
          </a:p>
          <a:p>
            <a:pPr marL="457200" lvl="0" indent="-355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 Rounded"/>
              <a:buChar char="●"/>
            </a:pPr>
            <a:endParaRPr lang="en-GB" sz="200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457200" lvl="0" indent="-355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 Rounded"/>
              <a:buChar char="●"/>
            </a:pPr>
            <a:r>
              <a:rPr lang="en-GB" sz="2000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Mrs Schwarz</a:t>
            </a:r>
            <a:endParaRPr sz="200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3"/>
          <p:cNvSpPr txBox="1">
            <a:spLocks noGrp="1"/>
          </p:cNvSpPr>
          <p:nvPr>
            <p:ph type="title"/>
          </p:nvPr>
        </p:nvSpPr>
        <p:spPr>
          <a:xfrm>
            <a:off x="311725" y="500925"/>
            <a:ext cx="3706500" cy="250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3200" dirty="0">
                <a:latin typeface="Arial Rounded"/>
                <a:ea typeface="Arial Rounded"/>
                <a:cs typeface="Arial Rounded"/>
                <a:sym typeface="Arial Rounded"/>
              </a:rPr>
              <a:t>Curriculum Overview – </a:t>
            </a:r>
            <a:br>
              <a:rPr lang="en-GB" sz="3200" dirty="0"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lang="en-GB" sz="3200" dirty="0">
                <a:latin typeface="Arial Rounded"/>
                <a:ea typeface="Arial Rounded"/>
                <a:cs typeface="Arial Rounded"/>
                <a:sym typeface="Arial Rounded"/>
              </a:rPr>
              <a:t>Autumn </a:t>
            </a:r>
            <a:endParaRPr sz="3200" dirty="0"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0A965F4-2B35-4119-AD61-0619D08886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0217" y="564350"/>
            <a:ext cx="6140085" cy="400661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4"/>
          <p:cNvSpPr txBox="1">
            <a:spLocks noGrp="1"/>
          </p:cNvSpPr>
          <p:nvPr>
            <p:ph type="title"/>
          </p:nvPr>
        </p:nvSpPr>
        <p:spPr>
          <a:xfrm>
            <a:off x="311725" y="500925"/>
            <a:ext cx="3706500" cy="250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3200">
                <a:latin typeface="Arial Rounded"/>
                <a:ea typeface="Arial Rounded"/>
                <a:cs typeface="Arial Rounded"/>
                <a:sym typeface="Arial Rounded"/>
              </a:rPr>
              <a:t>Start of the day</a:t>
            </a:r>
            <a:endParaRPr sz="3200"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84" name="Google Shape;84;p4"/>
          <p:cNvSpPr txBox="1">
            <a:spLocks noGrp="1"/>
          </p:cNvSpPr>
          <p:nvPr>
            <p:ph type="body" idx="1"/>
          </p:nvPr>
        </p:nvSpPr>
        <p:spPr>
          <a:xfrm>
            <a:off x="4644675" y="500925"/>
            <a:ext cx="4166400" cy="440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2766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60"/>
              <a:buFont typeface="Arial Rounded"/>
              <a:buChar char="●"/>
            </a:pPr>
            <a:r>
              <a:rPr lang="en-GB" sz="1560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The school gates will be open at 8:45am and children should make their way to their classroom. The school gates will be closed at 8:55am.</a:t>
            </a:r>
            <a:endParaRPr sz="156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457200" lvl="0" indent="0" algn="l" rtl="0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SzPts val="770"/>
              <a:buNone/>
            </a:pPr>
            <a:endParaRPr sz="156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457200" lvl="0" indent="-327660" algn="l" rtl="0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560"/>
              <a:buFont typeface="Arial Rounded"/>
              <a:buChar char="●"/>
            </a:pPr>
            <a:r>
              <a:rPr lang="en-GB" sz="1560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The day starts with Morning Maths where the children practise key Maths skills.</a:t>
            </a:r>
            <a:endParaRPr sz="156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457200" lvl="0" indent="0" algn="l" rtl="0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SzPts val="770"/>
              <a:buNone/>
            </a:pPr>
            <a:endParaRPr sz="156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457200" lvl="0" indent="-327660" algn="l" rtl="0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560"/>
              <a:buFont typeface="Arial Rounded"/>
              <a:buChar char="●"/>
            </a:pPr>
            <a:r>
              <a:rPr lang="en-GB" sz="1560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At the beginning of the day, children will use our Zones of Regulation board to let us know how they are feeling.</a:t>
            </a:r>
            <a:endParaRPr sz="226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770"/>
              <a:buFont typeface="Arial"/>
              <a:buNone/>
            </a:pPr>
            <a:endParaRPr sz="156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70"/>
              <a:buFont typeface="Arial"/>
              <a:buNone/>
            </a:pPr>
            <a:endParaRPr sz="156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70"/>
              <a:buFont typeface="Arial"/>
              <a:buNone/>
            </a:pPr>
            <a:endParaRPr sz="156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70"/>
              <a:buFont typeface="Arial"/>
              <a:buNone/>
            </a:pPr>
            <a:endParaRPr sz="156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70"/>
              <a:buFont typeface="Arial"/>
              <a:buNone/>
            </a:pPr>
            <a:endParaRPr sz="156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5000"/>
              </a:lnSpc>
              <a:spcBef>
                <a:spcPts val="0"/>
              </a:spcBef>
              <a:spcAft>
                <a:spcPts val="1200"/>
              </a:spcAft>
              <a:buSzPts val="770"/>
              <a:buNone/>
            </a:pPr>
            <a:endParaRPr sz="170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5"/>
          <p:cNvSpPr txBox="1">
            <a:spLocks noGrp="1"/>
          </p:cNvSpPr>
          <p:nvPr>
            <p:ph type="title"/>
          </p:nvPr>
        </p:nvSpPr>
        <p:spPr>
          <a:xfrm>
            <a:off x="311725" y="500925"/>
            <a:ext cx="3706500" cy="250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3200">
                <a:latin typeface="Arial Rounded"/>
                <a:ea typeface="Arial Rounded"/>
                <a:cs typeface="Arial Rounded"/>
                <a:sym typeface="Arial Rounded"/>
              </a:rPr>
              <a:t>PE</a:t>
            </a:r>
            <a:endParaRPr sz="3200"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90" name="Google Shape;90;p5"/>
          <p:cNvSpPr txBox="1">
            <a:spLocks noGrp="1"/>
          </p:cNvSpPr>
          <p:nvPr>
            <p:ph type="body" idx="1"/>
          </p:nvPr>
        </p:nvSpPr>
        <p:spPr>
          <a:xfrm>
            <a:off x="4644675" y="500925"/>
            <a:ext cx="4166400" cy="409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 Rounded"/>
              <a:buChar char="●"/>
            </a:pPr>
            <a:r>
              <a:rPr lang="en-GB" sz="1800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Our PE lessons will take place on a Tuesday and Wednesday.</a:t>
            </a:r>
            <a:endParaRPr sz="180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300"/>
              <a:buNone/>
            </a:pPr>
            <a:endParaRPr sz="180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 Rounded"/>
              <a:buChar char="●"/>
            </a:pPr>
            <a:r>
              <a:rPr lang="en-GB" sz="1800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 PE Kit - white top, black shorts or dark tracksuit bottoms. No earrings.</a:t>
            </a:r>
            <a:endParaRPr sz="180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300"/>
              <a:buNone/>
            </a:pPr>
            <a:endParaRPr sz="180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B050"/>
              </a:buClr>
              <a:buSzPts val="2400"/>
              <a:buFont typeface="Calibri"/>
              <a:buNone/>
            </a:pPr>
            <a:endParaRPr sz="1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300"/>
              <a:buNone/>
            </a:pPr>
            <a:endParaRPr sz="180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pic>
        <p:nvPicPr>
          <p:cNvPr id="91" name="Google Shape;91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69500" y="3061025"/>
            <a:ext cx="3253696" cy="1828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6"/>
          <p:cNvSpPr txBox="1">
            <a:spLocks noGrp="1"/>
          </p:cNvSpPr>
          <p:nvPr>
            <p:ph type="title"/>
          </p:nvPr>
        </p:nvSpPr>
        <p:spPr>
          <a:xfrm>
            <a:off x="311725" y="500925"/>
            <a:ext cx="3706500" cy="250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3200">
                <a:latin typeface="Arial Rounded"/>
                <a:ea typeface="Arial Rounded"/>
                <a:cs typeface="Arial Rounded"/>
                <a:sym typeface="Arial Rounded"/>
              </a:rPr>
              <a:t>Homework</a:t>
            </a:r>
            <a:endParaRPr sz="3200"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97" name="Google Shape;97;p6"/>
          <p:cNvSpPr txBox="1">
            <a:spLocks noGrp="1"/>
          </p:cNvSpPr>
          <p:nvPr>
            <p:ph type="body" idx="1"/>
          </p:nvPr>
        </p:nvSpPr>
        <p:spPr>
          <a:xfrm>
            <a:off x="4425375" y="6075"/>
            <a:ext cx="4565700" cy="48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2766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60"/>
              <a:buFont typeface="Arial Rounded"/>
              <a:buChar char="●"/>
            </a:pPr>
            <a:r>
              <a:rPr lang="en-GB" sz="1560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Reading - Reading books will be changed on a Friday. They must have been heard reading at home (recorded in their reading record). Reading records also need to come into school on a Friday to be checked.</a:t>
            </a:r>
            <a:endParaRPr sz="156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457200" lvl="0" indent="0" algn="l" rtl="0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SzPts val="1300"/>
              <a:buNone/>
            </a:pPr>
            <a:endParaRPr sz="156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457200" lvl="0" indent="-327660" algn="l" rtl="0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560"/>
              <a:buFont typeface="Arial Rounded"/>
              <a:buChar char="●"/>
            </a:pPr>
            <a:r>
              <a:rPr lang="en-GB" sz="1560" dirty="0" err="1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TTRockstars</a:t>
            </a:r>
            <a:r>
              <a:rPr lang="en-GB" sz="1560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 - 20 minutes weekly. Competitions will be set throughout the year.</a:t>
            </a:r>
            <a:endParaRPr sz="156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457200" lvl="0" indent="0" algn="l" rtl="0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SzPts val="1300"/>
              <a:buNone/>
            </a:pPr>
            <a:endParaRPr sz="156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457200" lvl="0" indent="-327660" algn="l" rtl="0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560"/>
              <a:buFont typeface="Arial Rounded"/>
              <a:buChar char="●"/>
            </a:pPr>
            <a:r>
              <a:rPr lang="en-GB" sz="1560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Mix of Maths and English weekly activities.</a:t>
            </a:r>
            <a:endParaRPr sz="156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457200" lvl="0" indent="-32766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60"/>
              <a:buFont typeface="Arial Rounded"/>
              <a:buChar char="●"/>
            </a:pPr>
            <a:r>
              <a:rPr lang="en-GB" sz="1560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See Year 5 Class Page for useful links. </a:t>
            </a:r>
          </a:p>
          <a:p>
            <a:pPr marL="457200" lvl="0" indent="-32766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60"/>
              <a:buFont typeface="Arial Rounded"/>
              <a:buChar char="●"/>
            </a:pPr>
            <a:endParaRPr lang="en-GB" sz="1560" dirty="0">
              <a:solidFill>
                <a:srgbClr val="000000"/>
              </a:solidFill>
              <a:latin typeface="Arial Rounded"/>
              <a:ea typeface="Arial"/>
              <a:cs typeface="Arial"/>
              <a:sym typeface="Arial Rounded"/>
            </a:endParaRPr>
          </a:p>
          <a:p>
            <a:pPr marL="457200" lvl="0" indent="-32766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60"/>
              <a:buFont typeface="Arial Rounded"/>
              <a:buChar char="●"/>
            </a:pPr>
            <a:r>
              <a:rPr lang="en-GB" sz="1560" dirty="0">
                <a:solidFill>
                  <a:srgbClr val="000000"/>
                </a:solidFill>
                <a:latin typeface="Arial Rounded"/>
                <a:ea typeface="Arial"/>
                <a:cs typeface="Arial"/>
                <a:sym typeface="Arial Rounded"/>
              </a:rPr>
              <a:t>No Spelling tests.</a:t>
            </a:r>
            <a:endParaRPr sz="156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770"/>
              <a:buNone/>
            </a:pPr>
            <a:endParaRPr lang="en-GB" sz="156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770"/>
              <a:buNone/>
            </a:pPr>
            <a:endParaRPr sz="156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770"/>
              <a:buNone/>
            </a:pPr>
            <a:endParaRPr sz="156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770"/>
              <a:buNone/>
            </a:pPr>
            <a:endParaRPr sz="156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770"/>
              <a:buNone/>
            </a:pPr>
            <a:endParaRPr sz="156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5000"/>
              </a:lnSpc>
              <a:spcBef>
                <a:spcPts val="0"/>
              </a:spcBef>
              <a:spcAft>
                <a:spcPts val="1200"/>
              </a:spcAft>
              <a:buSzPts val="770"/>
              <a:buNone/>
            </a:pPr>
            <a:endParaRPr sz="170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7"/>
          <p:cNvSpPr txBox="1">
            <a:spLocks noGrp="1"/>
          </p:cNvSpPr>
          <p:nvPr>
            <p:ph type="title"/>
          </p:nvPr>
        </p:nvSpPr>
        <p:spPr>
          <a:xfrm>
            <a:off x="311725" y="500925"/>
            <a:ext cx="3706500" cy="250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990"/>
              <a:buFont typeface="Calibri"/>
              <a:buNone/>
            </a:pPr>
            <a:r>
              <a:rPr lang="en-GB" sz="3200" b="1" u="sng">
                <a:latin typeface="Arial Rounded"/>
                <a:ea typeface="Arial Rounded"/>
                <a:cs typeface="Arial Rounded"/>
                <a:sym typeface="Arial Rounded"/>
              </a:rPr>
              <a:t>Code of Conduct</a:t>
            </a:r>
            <a:br>
              <a:rPr lang="en-GB" sz="3200" b="1"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lang="en-GB" sz="3200" b="1">
                <a:latin typeface="Arial Rounded"/>
                <a:ea typeface="Arial Rounded"/>
                <a:cs typeface="Arial Rounded"/>
                <a:sym typeface="Arial Rounded"/>
              </a:rPr>
              <a:t>At Holy Family we:</a:t>
            </a:r>
            <a:endParaRPr sz="3200" b="1"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103" name="Google Shape;103;p7"/>
          <p:cNvSpPr txBox="1">
            <a:spLocks noGrp="1"/>
          </p:cNvSpPr>
          <p:nvPr>
            <p:ph type="body" idx="1"/>
          </p:nvPr>
        </p:nvSpPr>
        <p:spPr>
          <a:xfrm>
            <a:off x="4644675" y="500925"/>
            <a:ext cx="4166400" cy="440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4800"/>
              <a:buFont typeface="Calibri"/>
              <a:buNone/>
            </a:pPr>
            <a:r>
              <a:rPr lang="en-GB" sz="1900" b="1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Live, Love and Learn as followers of Jesus Christ </a:t>
            </a:r>
            <a:br>
              <a:rPr lang="en-GB" sz="190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lang="en-GB" sz="1900" b="1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 </a:t>
            </a:r>
            <a:br>
              <a:rPr lang="en-GB" sz="190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lang="en-GB" sz="1900" b="1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 </a:t>
            </a:r>
            <a:br>
              <a:rPr lang="en-GB" sz="190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lang="en-GB" sz="1900" b="1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1. Respect ourselves, each other and our environment</a:t>
            </a:r>
            <a:br>
              <a:rPr lang="en-GB" sz="190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lang="en-GB" sz="1900" b="1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 </a:t>
            </a:r>
            <a:br>
              <a:rPr lang="en-GB" sz="190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lang="en-GB" sz="1900" b="1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2. Keep ourselves and each other safe</a:t>
            </a:r>
            <a:br>
              <a:rPr lang="en-GB" sz="190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lang="en-GB" sz="1900" b="1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 </a:t>
            </a:r>
            <a:br>
              <a:rPr lang="en-GB" sz="190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lang="en-GB" sz="1900" b="1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3. Listen to each other and talk through our problems</a:t>
            </a:r>
            <a:br>
              <a:rPr lang="en-GB" sz="190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lang="en-GB" sz="1900" b="1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 </a:t>
            </a:r>
            <a:br>
              <a:rPr lang="en-GB" sz="190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lang="en-GB" sz="1900" b="1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4. Take responsibility for our actions</a:t>
            </a:r>
            <a:endParaRPr sz="1200">
              <a:latin typeface="Arial Rounded"/>
              <a:ea typeface="Arial Rounded"/>
              <a:cs typeface="Arial Rounded"/>
              <a:sym typeface="Arial Rounded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378f57da455_0_5"/>
          <p:cNvSpPr txBox="1">
            <a:spLocks noGrp="1"/>
          </p:cNvSpPr>
          <p:nvPr>
            <p:ph type="title"/>
          </p:nvPr>
        </p:nvSpPr>
        <p:spPr>
          <a:xfrm>
            <a:off x="311725" y="500925"/>
            <a:ext cx="3706500" cy="250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3200">
                <a:latin typeface="Arial Rounded"/>
                <a:ea typeface="Arial Rounded"/>
                <a:cs typeface="Arial Rounded"/>
                <a:sym typeface="Arial Rounded"/>
              </a:rPr>
              <a:t>RSHE</a:t>
            </a:r>
            <a:endParaRPr sz="3200"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109" name="Google Shape;109;g378f57da455_0_5"/>
          <p:cNvSpPr txBox="1">
            <a:spLocks noGrp="1"/>
          </p:cNvSpPr>
          <p:nvPr>
            <p:ph type="body" idx="1"/>
          </p:nvPr>
        </p:nvSpPr>
        <p:spPr>
          <a:xfrm>
            <a:off x="4428900" y="102300"/>
            <a:ext cx="4634700" cy="49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85000" lnSpcReduction="20000"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72222"/>
              <a:buNone/>
            </a:pPr>
            <a:r>
              <a:rPr lang="en-GB" sz="180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Our Relationship and Sex Education programme is called </a:t>
            </a:r>
            <a:r>
              <a:rPr lang="en-GB" sz="180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‘Journey in Love’</a:t>
            </a:r>
            <a:r>
              <a:rPr lang="en-GB" sz="180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. The programme has been approved by the Liverpool Archdiocese Schools team and has been adopted across all schools in the archdiocese.</a:t>
            </a:r>
            <a:endParaRPr sz="180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72222"/>
              <a:buNone/>
            </a:pPr>
            <a:r>
              <a:rPr lang="en-GB" sz="180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All pupils will follow 5 themes from Reception to Year 6; Physical, Social, Emotional, Intellectual and Spiritual.</a:t>
            </a:r>
            <a:endParaRPr sz="180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72222"/>
              <a:buNone/>
            </a:pPr>
            <a:r>
              <a:rPr lang="en-GB" sz="180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This content runs alongside our RE, Science and PSHE topics throughout the year.</a:t>
            </a:r>
            <a:endParaRPr sz="180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72222"/>
              <a:buNone/>
            </a:pPr>
            <a:r>
              <a:rPr lang="en-GB" sz="180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We also use </a:t>
            </a:r>
            <a:r>
              <a:rPr lang="en-GB" sz="1800">
                <a:solidFill>
                  <a:srgbClr val="00B050"/>
                </a:solidFill>
                <a:latin typeface="Arial Rounded"/>
                <a:ea typeface="Arial Rounded"/>
                <a:cs typeface="Arial Rounded"/>
                <a:sym typeface="Arial Rounded"/>
              </a:rPr>
              <a:t>‘Picture News’ </a:t>
            </a:r>
            <a:r>
              <a:rPr lang="en-GB" sz="180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and </a:t>
            </a:r>
            <a:r>
              <a:rPr lang="en-GB" sz="180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‘No Outsiders’</a:t>
            </a:r>
            <a:r>
              <a:rPr lang="en-GB" sz="180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 to assist with the delivery of our RSHE curriculum. Through discussion about current events and the use of age-appropriate books, we aim to promote an inclusive education and community cohesion by teaching children about diversity and acceptance. </a:t>
            </a:r>
            <a:endParaRPr sz="180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ct val="74285"/>
              <a:buNone/>
            </a:pPr>
            <a:r>
              <a:rPr lang="en-GB" sz="175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More information is available on our website - </a:t>
            </a:r>
            <a:r>
              <a:rPr lang="en-GB" sz="1750" u="sng">
                <a:solidFill>
                  <a:srgbClr val="1155CC"/>
                </a:solidFill>
                <a:highlight>
                  <a:srgbClr val="FFFFFF"/>
                </a:highlight>
                <a:latin typeface="Arial Rounded"/>
                <a:ea typeface="Arial Rounded"/>
                <a:cs typeface="Arial Rounded"/>
                <a:sym typeface="Arial Rounde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https://www.holyfamilyprimary.com/rshe-1/</a:t>
            </a:r>
            <a:r>
              <a:rPr lang="en-GB" sz="175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 .</a:t>
            </a:r>
            <a:endParaRPr sz="175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pic>
        <p:nvPicPr>
          <p:cNvPr id="110" name="Google Shape;110;g378f57da455_0_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01725" y="1247275"/>
            <a:ext cx="2417075" cy="154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g378f57da455_0_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01725" y="2967950"/>
            <a:ext cx="2644157" cy="1828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g37a0abb393e_0_0" descr="SID2014_twitter_back (2)"/>
          <p:cNvPicPr preferRelativeResize="0"/>
          <p:nvPr/>
        </p:nvPicPr>
        <p:blipFill rotWithShape="1">
          <a:blip r:embed="rId3">
            <a:alphaModFix/>
          </a:blip>
          <a:srcRect l="33519"/>
          <a:stretch/>
        </p:blipFill>
        <p:spPr>
          <a:xfrm>
            <a:off x="0" y="0"/>
            <a:ext cx="9144001" cy="51589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g37a0abb393e_0_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7787" y="785813"/>
            <a:ext cx="4725987" cy="4152901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g37a0abb393e_0_0"/>
          <p:cNvSpPr txBox="1"/>
          <p:nvPr/>
        </p:nvSpPr>
        <p:spPr>
          <a:xfrm>
            <a:off x="274637" y="1504950"/>
            <a:ext cx="292200" cy="219300"/>
          </a:xfrm>
          <a:prstGeom prst="rect">
            <a:avLst/>
          </a:prstGeom>
          <a:solidFill>
            <a:schemeClr val="lt1"/>
          </a:solidFill>
          <a:ln w="57150" cap="flat" cmpd="sng">
            <a:solidFill>
              <a:srgbClr val="03AEEE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g37a0abb393e_0_0"/>
          <p:cNvSpPr txBox="1"/>
          <p:nvPr/>
        </p:nvSpPr>
        <p:spPr>
          <a:xfrm>
            <a:off x="595312" y="1475184"/>
            <a:ext cx="32829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Open dialogue with your child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g37a0abb393e_0_0"/>
          <p:cNvSpPr txBox="1"/>
          <p:nvPr/>
        </p:nvSpPr>
        <p:spPr>
          <a:xfrm>
            <a:off x="274637" y="1864519"/>
            <a:ext cx="292200" cy="219300"/>
          </a:xfrm>
          <a:prstGeom prst="rect">
            <a:avLst/>
          </a:prstGeom>
          <a:solidFill>
            <a:schemeClr val="lt1"/>
          </a:solidFill>
          <a:ln w="57150" cap="flat" cmpd="sng">
            <a:solidFill>
              <a:srgbClr val="03AEEE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g37a0abb393e_0_0"/>
          <p:cNvSpPr txBox="1"/>
          <p:nvPr/>
        </p:nvSpPr>
        <p:spPr>
          <a:xfrm>
            <a:off x="595312" y="1845469"/>
            <a:ext cx="2054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Family agreement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g37a0abb393e_0_0"/>
          <p:cNvSpPr txBox="1"/>
          <p:nvPr/>
        </p:nvSpPr>
        <p:spPr>
          <a:xfrm>
            <a:off x="274637" y="2235994"/>
            <a:ext cx="292200" cy="219300"/>
          </a:xfrm>
          <a:prstGeom prst="rect">
            <a:avLst/>
          </a:prstGeom>
          <a:solidFill>
            <a:schemeClr val="lt1"/>
          </a:solidFill>
          <a:ln w="57150" cap="flat" cmpd="sng">
            <a:solidFill>
              <a:srgbClr val="03AEEE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g37a0abb393e_0_0"/>
          <p:cNvSpPr txBox="1"/>
          <p:nvPr/>
        </p:nvSpPr>
        <p:spPr>
          <a:xfrm>
            <a:off x="595312" y="2238375"/>
            <a:ext cx="3983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Consider filtering &amp; blocking software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124;g37a0abb393e_0_0"/>
          <p:cNvSpPr txBox="1"/>
          <p:nvPr/>
        </p:nvSpPr>
        <p:spPr>
          <a:xfrm>
            <a:off x="274637" y="2600325"/>
            <a:ext cx="292200" cy="219300"/>
          </a:xfrm>
          <a:prstGeom prst="rect">
            <a:avLst/>
          </a:prstGeom>
          <a:solidFill>
            <a:schemeClr val="lt1"/>
          </a:solidFill>
          <a:ln w="57150" cap="flat" cmpd="sng">
            <a:solidFill>
              <a:srgbClr val="03AEEE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g37a0abb393e_0_0"/>
          <p:cNvSpPr txBox="1"/>
          <p:nvPr/>
        </p:nvSpPr>
        <p:spPr>
          <a:xfrm>
            <a:off x="595312" y="2600325"/>
            <a:ext cx="29034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Think before you/they post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g37a0abb393e_0_0"/>
          <p:cNvSpPr txBox="1"/>
          <p:nvPr/>
        </p:nvSpPr>
        <p:spPr>
          <a:xfrm>
            <a:off x="274637" y="2957513"/>
            <a:ext cx="292200" cy="219300"/>
          </a:xfrm>
          <a:prstGeom prst="rect">
            <a:avLst/>
          </a:prstGeom>
          <a:solidFill>
            <a:schemeClr val="lt1"/>
          </a:solidFill>
          <a:ln w="57150" cap="flat" cmpd="sng">
            <a:solidFill>
              <a:srgbClr val="03AEEE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g37a0abb393e_0_0"/>
          <p:cNvSpPr txBox="1"/>
          <p:nvPr/>
        </p:nvSpPr>
        <p:spPr>
          <a:xfrm>
            <a:off x="595312" y="2957513"/>
            <a:ext cx="23034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Understand the laws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g37a0abb393e_0_0"/>
          <p:cNvSpPr txBox="1"/>
          <p:nvPr/>
        </p:nvSpPr>
        <p:spPr>
          <a:xfrm>
            <a:off x="274637" y="3294459"/>
            <a:ext cx="292200" cy="219300"/>
          </a:xfrm>
          <a:prstGeom prst="rect">
            <a:avLst/>
          </a:prstGeom>
          <a:solidFill>
            <a:schemeClr val="lt1"/>
          </a:solidFill>
          <a:ln w="57150" cap="flat" cmpd="sng">
            <a:solidFill>
              <a:srgbClr val="03AEEE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9" name="Google Shape;129;g37a0abb393e_0_0"/>
          <p:cNvSpPr txBox="1"/>
          <p:nvPr/>
        </p:nvSpPr>
        <p:spPr>
          <a:xfrm>
            <a:off x="595312" y="3294459"/>
            <a:ext cx="32655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Privacy settings and reporting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g37a0abb393e_0_0"/>
          <p:cNvSpPr txBox="1"/>
          <p:nvPr/>
        </p:nvSpPr>
        <p:spPr>
          <a:xfrm>
            <a:off x="274637" y="3661171"/>
            <a:ext cx="292200" cy="219300"/>
          </a:xfrm>
          <a:prstGeom prst="rect">
            <a:avLst/>
          </a:prstGeom>
          <a:solidFill>
            <a:schemeClr val="lt1"/>
          </a:solidFill>
          <a:ln w="57150" cap="flat" cmpd="sng">
            <a:solidFill>
              <a:srgbClr val="03AEEE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g37a0abb393e_0_0"/>
          <p:cNvSpPr txBox="1"/>
          <p:nvPr/>
        </p:nvSpPr>
        <p:spPr>
          <a:xfrm>
            <a:off x="595312" y="3649265"/>
            <a:ext cx="39720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GB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Save the evidence and report the incident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g37a0abb393e_0_0"/>
          <p:cNvSpPr txBox="1"/>
          <p:nvPr/>
        </p:nvSpPr>
        <p:spPr>
          <a:xfrm>
            <a:off x="274637" y="4026694"/>
            <a:ext cx="292200" cy="219300"/>
          </a:xfrm>
          <a:prstGeom prst="rect">
            <a:avLst/>
          </a:prstGeom>
          <a:solidFill>
            <a:schemeClr val="lt1"/>
          </a:solidFill>
          <a:ln w="57150" cap="flat" cmpd="sng">
            <a:solidFill>
              <a:srgbClr val="03AEEE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3" name="Google Shape;133;g37a0abb393e_0_0"/>
          <p:cNvSpPr txBox="1"/>
          <p:nvPr/>
        </p:nvSpPr>
        <p:spPr>
          <a:xfrm>
            <a:off x="595312" y="4014788"/>
            <a:ext cx="36735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Age ratings on apps and games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g37a0abb393e_0_0"/>
          <p:cNvSpPr txBox="1"/>
          <p:nvPr/>
        </p:nvSpPr>
        <p:spPr>
          <a:xfrm>
            <a:off x="274637" y="4379119"/>
            <a:ext cx="292200" cy="219300"/>
          </a:xfrm>
          <a:prstGeom prst="rect">
            <a:avLst/>
          </a:prstGeom>
          <a:solidFill>
            <a:schemeClr val="lt1"/>
          </a:solidFill>
          <a:ln w="57150" cap="flat" cmpd="sng">
            <a:solidFill>
              <a:srgbClr val="03AEEE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135;g37a0abb393e_0_0"/>
          <p:cNvSpPr txBox="1"/>
          <p:nvPr/>
        </p:nvSpPr>
        <p:spPr>
          <a:xfrm>
            <a:off x="595312" y="4379119"/>
            <a:ext cx="35829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Protect their personal information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6" name="Google Shape;136;g37a0abb393e_0_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82165" y="456648"/>
            <a:ext cx="2258615" cy="361950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g37a0abb393e_0_0"/>
          <p:cNvSpPr txBox="1">
            <a:spLocks noGrp="1"/>
          </p:cNvSpPr>
          <p:nvPr>
            <p:ph type="subTitle" idx="4294967295"/>
          </p:nvPr>
        </p:nvSpPr>
        <p:spPr>
          <a:xfrm>
            <a:off x="77787" y="152400"/>
            <a:ext cx="4172100" cy="6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None/>
            </a:pPr>
            <a:r>
              <a:rPr lang="en-GB" sz="16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Online Safety - Keeping Children Safe Online</a:t>
            </a:r>
            <a:endParaRPr sz="1600" b="0" i="0" u="none" strike="noStrike" cap="none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38" name="Google Shape;138;g37a0abb393e_0_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291919" y="117381"/>
            <a:ext cx="2066925" cy="295275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g37a0abb393e_0_0"/>
          <p:cNvSpPr txBox="1"/>
          <p:nvPr/>
        </p:nvSpPr>
        <p:spPr>
          <a:xfrm>
            <a:off x="102618" y="4798900"/>
            <a:ext cx="48450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r>
              <a:rPr lang="en-GB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Further information - www.saferinternet.org.uk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g37a0abb393e_0_0"/>
          <p:cNvSpPr txBox="1"/>
          <p:nvPr/>
        </p:nvSpPr>
        <p:spPr>
          <a:xfrm>
            <a:off x="4646903" y="995406"/>
            <a:ext cx="4491000" cy="8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r>
              <a:rPr lang="en-GB" sz="1200" b="1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Children </a:t>
            </a:r>
            <a:r>
              <a:rPr lang="en-GB" sz="1200" b="1" i="0" u="sng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must be at least 13 </a:t>
            </a:r>
            <a:r>
              <a:rPr lang="en-GB" sz="1200" b="1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to register on most social networking websites.  Age limits are there to keep children safe so you shouldn’t feel pressurised into letting younger children join these websites or use apps/games that are not age appropriate.</a:t>
            </a:r>
            <a:endParaRPr sz="1200" b="1" i="0" u="none" strike="noStrike" cap="non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1" name="Google Shape;141;g37a0abb393e_0_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754020" y="4466241"/>
            <a:ext cx="2312193" cy="564356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g37a0abb393e_0_0"/>
          <p:cNvSpPr txBox="1"/>
          <p:nvPr/>
        </p:nvSpPr>
        <p:spPr>
          <a:xfrm>
            <a:off x="7559716" y="1728355"/>
            <a:ext cx="1536600" cy="267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Encourage your child to only access online games that are appropriate for their age and always check the age rating on any game/app before buying or downloading it for your child.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3" name="Google Shape;143;g37a0abb393e_0_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358844" y="65555"/>
            <a:ext cx="2697843" cy="454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g37a0abb393e_0_0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4568047" y="499365"/>
            <a:ext cx="4252912" cy="5203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g37a0abb393e_0_0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4757200" y="1819777"/>
            <a:ext cx="2761016" cy="23505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g37a0abb393e_0_0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4672252" y="4240817"/>
            <a:ext cx="1122879" cy="7846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g37a0abb393e_0_0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5810530" y="4240817"/>
            <a:ext cx="933872" cy="7846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34125" y="0"/>
            <a:ext cx="3544946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0"/>
          <p:cNvSpPr txBox="1">
            <a:spLocks noGrp="1"/>
          </p:cNvSpPr>
          <p:nvPr>
            <p:ph type="title"/>
          </p:nvPr>
        </p:nvSpPr>
        <p:spPr>
          <a:xfrm>
            <a:off x="311725" y="500925"/>
            <a:ext cx="3706500" cy="250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3200">
                <a:latin typeface="Arial Rounded"/>
                <a:ea typeface="Arial Rounded"/>
                <a:cs typeface="Arial Rounded"/>
                <a:sym typeface="Arial Rounded"/>
              </a:rPr>
              <a:t>Contact information</a:t>
            </a:r>
            <a:endParaRPr sz="3200"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158" name="Google Shape;158;p10"/>
          <p:cNvSpPr txBox="1">
            <a:spLocks noGrp="1"/>
          </p:cNvSpPr>
          <p:nvPr>
            <p:ph type="body" idx="1"/>
          </p:nvPr>
        </p:nvSpPr>
        <p:spPr>
          <a:xfrm>
            <a:off x="4475150" y="62350"/>
            <a:ext cx="4551600" cy="49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 Rounded"/>
              <a:buChar char="•"/>
            </a:pPr>
            <a:r>
              <a:rPr lang="en-GB" sz="1900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Should you need to contact the class teacher, please use our class email: </a:t>
            </a:r>
            <a:r>
              <a:rPr lang="en-GB" sz="1900" u="sng" dirty="0">
                <a:solidFill>
                  <a:srgbClr val="0000FF"/>
                </a:solidFill>
                <a:latin typeface="Arial Rounded"/>
                <a:ea typeface="Arial Rounded"/>
                <a:cs typeface="Arial Rounded"/>
                <a:sym typeface="Arial Rounde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year5.hfp@schools.sefton.gov.uk</a:t>
            </a:r>
            <a:endParaRPr sz="1900" dirty="0">
              <a:solidFill>
                <a:srgbClr val="0000FF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900" dirty="0">
              <a:solidFill>
                <a:srgbClr val="0000FF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 Rounded"/>
              <a:buChar char="•"/>
            </a:pPr>
            <a:r>
              <a:rPr lang="en-GB" sz="1900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Please note that we will read emails outside of our teaching day, if something needs to be passed on </a:t>
            </a:r>
            <a:r>
              <a:rPr lang="en-GB" sz="1900" dirty="0" err="1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immediately,contact</a:t>
            </a:r>
            <a:r>
              <a:rPr lang="en-GB" sz="1900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 the office who will be able to pass this on to the class teacher.</a:t>
            </a:r>
            <a:endParaRPr sz="190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90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 Rounded"/>
              <a:buChar char="•"/>
            </a:pPr>
            <a:r>
              <a:rPr lang="en-GB" sz="1900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If you feel that you need to speak to the class teacher, please phone the office and we can make an appointment for a telephone discussion.</a:t>
            </a:r>
            <a:endParaRPr sz="190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1900" dirty="0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lvl="0" indent="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300"/>
              <a:buNone/>
            </a:pPr>
            <a:endParaRPr sz="1060" dirty="0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379475009c3_0_4"/>
          <p:cNvSpPr txBox="1">
            <a:spLocks noGrp="1"/>
          </p:cNvSpPr>
          <p:nvPr>
            <p:ph type="title"/>
          </p:nvPr>
        </p:nvSpPr>
        <p:spPr>
          <a:xfrm>
            <a:off x="311725" y="500925"/>
            <a:ext cx="3706500" cy="250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3200">
                <a:latin typeface="Arial Rounded"/>
                <a:ea typeface="Arial Rounded"/>
                <a:cs typeface="Arial Rounded"/>
                <a:sym typeface="Arial Rounded"/>
              </a:rPr>
              <a:t>Social Media</a:t>
            </a:r>
            <a:endParaRPr sz="3200"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164" name="Google Shape;164;g379475009c3_0_4"/>
          <p:cNvSpPr txBox="1">
            <a:spLocks noGrp="1"/>
          </p:cNvSpPr>
          <p:nvPr>
            <p:ph type="body" idx="1"/>
          </p:nvPr>
        </p:nvSpPr>
        <p:spPr>
          <a:xfrm>
            <a:off x="4475150" y="62350"/>
            <a:ext cx="4551600" cy="49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300"/>
              <a:buNone/>
            </a:pPr>
            <a:r>
              <a:rPr lang="en-GB" sz="1900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We regularly update our Facebook and Twitter with information and share photographs of all the exciting things going on in school. </a:t>
            </a:r>
            <a:endParaRPr sz="190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lvl="0" indent="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300"/>
              <a:buNone/>
            </a:pPr>
            <a:endParaRPr sz="190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lvl="0" indent="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300"/>
              <a:buNone/>
            </a:pPr>
            <a:r>
              <a:rPr lang="en-GB" sz="1900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You can follow us on Facebook:</a:t>
            </a:r>
          </a:p>
          <a:p>
            <a:pPr marL="0" lvl="0" indent="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300"/>
              <a:buNone/>
            </a:pPr>
            <a:endParaRPr sz="190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457200" lvl="0" indent="-349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 Rounded"/>
              <a:buChar char="●"/>
            </a:pPr>
            <a:r>
              <a:rPr lang="en-GB" sz="1900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Holy Family Catholic Primary School Southport</a:t>
            </a:r>
            <a:endParaRPr sz="190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lvl="0" indent="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300"/>
              <a:buNone/>
            </a:pPr>
            <a:endParaRPr sz="190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lvl="0" indent="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300"/>
              <a:buNone/>
            </a:pPr>
            <a:r>
              <a:rPr lang="en-GB" sz="1900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You can also follow us on Twitter:</a:t>
            </a:r>
            <a:endParaRPr sz="190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457200" lvl="0" indent="-34925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 Rounded"/>
              <a:buChar char="●"/>
            </a:pPr>
            <a:r>
              <a:rPr lang="en-GB" sz="1900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@</a:t>
            </a:r>
            <a:r>
              <a:rPr lang="en-GB" sz="1900" dirty="0" err="1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HolyFamilyCP</a:t>
            </a:r>
            <a:endParaRPr lang="en-GB" sz="190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lvl="0" indent="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None/>
            </a:pPr>
            <a:endParaRPr sz="190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lvl="0" indent="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None/>
            </a:pPr>
            <a:endParaRPr sz="1900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radigm">
  <a:themeElements>
    <a:clrScheme name="Paradigm">
      <a:dk1>
        <a:srgbClr val="00B050"/>
      </a:dk1>
      <a:lt1>
        <a:srgbClr val="FFFFFF"/>
      </a:lt1>
      <a:dk2>
        <a:srgbClr val="666666"/>
      </a:dk2>
      <a:lt2>
        <a:srgbClr val="626B73"/>
      </a:lt2>
      <a:accent1>
        <a:srgbClr val="002F4A"/>
      </a:accent1>
      <a:accent2>
        <a:srgbClr val="D9C4B1"/>
      </a:accent2>
      <a:accent3>
        <a:srgbClr val="EDE3DA"/>
      </a:accent3>
      <a:accent4>
        <a:srgbClr val="B85741"/>
      </a:accent4>
      <a:accent5>
        <a:srgbClr val="009384"/>
      </a:accent5>
      <a:accent6>
        <a:srgbClr val="D0F6FF"/>
      </a:accent6>
      <a:hlink>
        <a:srgbClr val="009384"/>
      </a:hlink>
      <a:folHlink>
        <a:srgbClr val="00938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3794</TotalTime>
  <Words>688</Words>
  <Application>Microsoft Office PowerPoint</Application>
  <PresentationFormat>On-screen Show (16:9)</PresentationFormat>
  <Paragraphs>71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Roboto</vt:lpstr>
      <vt:lpstr>Merriweather</vt:lpstr>
      <vt:lpstr>Calibri</vt:lpstr>
      <vt:lpstr>Arial</vt:lpstr>
      <vt:lpstr>Arial Rounded</vt:lpstr>
      <vt:lpstr>Paradigm</vt:lpstr>
      <vt:lpstr>Holy Family Catholic Primary</vt:lpstr>
      <vt:lpstr>Year 5 Staff</vt:lpstr>
      <vt:lpstr>Curriculum Overview –  Autumn </vt:lpstr>
      <vt:lpstr>Start of the day</vt:lpstr>
      <vt:lpstr>PE</vt:lpstr>
      <vt:lpstr>Homework</vt:lpstr>
      <vt:lpstr>Code of Conduct At Holy Family we:</vt:lpstr>
      <vt:lpstr>RSHE</vt:lpstr>
      <vt:lpstr>PowerPoint Presentation</vt:lpstr>
      <vt:lpstr>PowerPoint Presentation</vt:lpstr>
      <vt:lpstr>Contact information</vt:lpstr>
      <vt:lpstr>Social Media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Holy Family Catholic Primary</dc:title>
  <dc:creator>Marie Hilton</dc:creator>
  <cp:lastModifiedBy>Marie Hilton</cp:lastModifiedBy>
  <cp:revision>8</cp:revision>
  <dcterms:modified xsi:type="dcterms:W3CDTF">2025-09-08T09:48:53Z</dcterms:modified>
</cp:coreProperties>
</file>