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57922" autoAdjust="0"/>
  </p:normalViewPr>
  <p:slideViewPr>
    <p:cSldViewPr snapToGrid="0">
      <p:cViewPr varScale="1">
        <p:scale>
          <a:sx n="70" d="100"/>
          <a:sy n="70" d="100"/>
        </p:scale>
        <p:origin x="2154" y="48"/>
      </p:cViewPr>
      <p:guideLst/>
    </p:cSldViewPr>
  </p:slideViewPr>
  <p:notesTextViewPr>
    <p:cViewPr>
      <p:scale>
        <a:sx n="50" d="100"/>
        <a:sy n="5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309387-6D86-471B-BFD6-CE39515191E8}" type="datetimeFigureOut">
              <a:rPr lang="en-GB" smtClean="0"/>
              <a:t>13/05/2025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A0E726-2E91-4DE5-8CF6-C9C3ECEAD170}" type="slidenum">
              <a:rPr lang="en-GB" smtClean="0"/>
              <a:t>‹#›</a:t>
            </a:fld>
            <a:endParaRPr lang="en-GB"/>
          </a:p>
        </p:txBody>
      </p:sp>
    </p:spTree>
    <p:extLst>
      <p:ext uri="{BB962C8B-B14F-4D97-AF65-F5344CB8AC3E}">
        <p14:creationId xmlns:p14="http://schemas.microsoft.com/office/powerpoint/2010/main" val="42183885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Forest School is an educational approach where children learn outdoors, mostly in natural spaces like forests, parks, or woodlands. It started in Scandinavia and focuses on children exploring and learning by doing. Instead of sitting in a classroom, children take part in activities like building shelters, exploring nature, and observing wildlife. The aim is to help children develop practical skills, creativity, and confidence, while encouraging them to solve problems and take safe risks. Forest School supports all aspects of a child's development—physical, social, emotional, and mental—by connecting them with nature. It is becoming more popular around the world as a fun, hands-on way for children to learn outside the traditional classroom setting</a:t>
            </a:r>
          </a:p>
          <a:p>
            <a:endParaRPr lang="en-GB" dirty="0"/>
          </a:p>
        </p:txBody>
      </p:sp>
      <p:sp>
        <p:nvSpPr>
          <p:cNvPr id="4" name="Slide Number Placeholder 3"/>
          <p:cNvSpPr>
            <a:spLocks noGrp="1"/>
          </p:cNvSpPr>
          <p:nvPr>
            <p:ph type="sldNum" sz="quarter" idx="5"/>
          </p:nvPr>
        </p:nvSpPr>
        <p:spPr/>
        <p:txBody>
          <a:bodyPr/>
          <a:lstStyle/>
          <a:p>
            <a:fld id="{05A0E726-2E91-4DE5-8CF6-C9C3ECEAD170}" type="slidenum">
              <a:rPr lang="en-GB" smtClean="0"/>
              <a:t>2</a:t>
            </a:fld>
            <a:endParaRPr lang="en-GB"/>
          </a:p>
        </p:txBody>
      </p:sp>
    </p:spTree>
    <p:extLst>
      <p:ext uri="{BB962C8B-B14F-4D97-AF65-F5344CB8AC3E}">
        <p14:creationId xmlns:p14="http://schemas.microsoft.com/office/powerpoint/2010/main" val="3604120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b="0" i="0" kern="1200" dirty="0">
                <a:solidFill>
                  <a:schemeClr val="tx1"/>
                </a:solidFill>
                <a:effectLst/>
                <a:latin typeface="+mn-lt"/>
                <a:ea typeface="+mn-ea"/>
                <a:cs typeface="+mn-cs"/>
              </a:rPr>
              <a:t>Forest School takes place regularly, ideally at least every other week, with the same group of learners, over an extended period of time, if practicable encompassing the seasons.</a:t>
            </a:r>
          </a:p>
          <a:p>
            <a:pPr fontAlgn="base"/>
            <a:r>
              <a:rPr lang="en-GB" sz="1200" b="0" i="0" kern="1200" dirty="0">
                <a:solidFill>
                  <a:schemeClr val="tx1"/>
                </a:solidFill>
                <a:effectLst/>
                <a:latin typeface="+mn-lt"/>
                <a:ea typeface="+mn-ea"/>
                <a:cs typeface="+mn-cs"/>
              </a:rPr>
              <a:t>• A Forest School programme has a structure which is based on the observations and collaborative work between learners and practitioners. This structure should clearly demonstrate progression of learning.</a:t>
            </a:r>
          </a:p>
          <a:p>
            <a:pPr fontAlgn="base"/>
            <a:r>
              <a:rPr lang="en-GB" sz="1200" b="0" i="0" kern="1200" dirty="0">
                <a:solidFill>
                  <a:schemeClr val="tx1"/>
                </a:solidFill>
                <a:effectLst/>
                <a:latin typeface="+mn-lt"/>
                <a:ea typeface="+mn-ea"/>
                <a:cs typeface="+mn-cs"/>
              </a:rPr>
              <a:t>• The initial sessions of any programme establish physical and behavioural boundaries as well as making initial observations on which to base future programme development</a:t>
            </a:r>
          </a:p>
          <a:p>
            <a:endParaRPr lang="en-GB" dirty="0"/>
          </a:p>
          <a:p>
            <a:pPr fontAlgn="base"/>
            <a:r>
              <a:rPr lang="en-GB" sz="1200" b="0" i="0" kern="1200" dirty="0">
                <a:solidFill>
                  <a:schemeClr val="tx1"/>
                </a:solidFill>
                <a:effectLst/>
                <a:latin typeface="+mn-lt"/>
                <a:ea typeface="+mn-ea"/>
                <a:cs typeface="+mn-cs"/>
              </a:rPr>
              <a:t>Whilst woodland is the ideal environment for Forest School, many other sites, some with only a few trees, are able to support good Forest School practice.</a:t>
            </a:r>
          </a:p>
          <a:p>
            <a:pPr fontAlgn="base"/>
            <a:r>
              <a:rPr lang="en-GB" sz="1200" b="0" i="0" kern="1200" dirty="0">
                <a:solidFill>
                  <a:schemeClr val="tx1"/>
                </a:solidFill>
                <a:effectLst/>
                <a:latin typeface="+mn-lt"/>
                <a:ea typeface="+mn-ea"/>
                <a:cs typeface="+mn-cs"/>
              </a:rPr>
              <a:t>• The woodland is ideally suited to match the needs of the programme and the learners, providing them with the space and environment in which to explore and discover.</a:t>
            </a:r>
          </a:p>
          <a:p>
            <a:pPr fontAlgn="base"/>
            <a:r>
              <a:rPr lang="en-GB" sz="1200" b="0" i="0" kern="1200" dirty="0">
                <a:solidFill>
                  <a:schemeClr val="tx1"/>
                </a:solidFill>
                <a:effectLst/>
                <a:latin typeface="+mn-lt"/>
                <a:ea typeface="+mn-ea"/>
                <a:cs typeface="+mn-cs"/>
              </a:rPr>
              <a:t>• A Forest School programme constantly monitors its ecological impact and works within a sustainable site management plan agreed between the landowner/ manager, the forest school practitioner and the learners.</a:t>
            </a:r>
          </a:p>
          <a:p>
            <a:pPr fontAlgn="base"/>
            <a:r>
              <a:rPr lang="en-GB" sz="1200" b="0" i="0" kern="1200" dirty="0">
                <a:solidFill>
                  <a:schemeClr val="tx1"/>
                </a:solidFill>
                <a:effectLst/>
                <a:latin typeface="+mn-lt"/>
                <a:ea typeface="+mn-ea"/>
                <a:cs typeface="+mn-cs"/>
              </a:rPr>
              <a:t>• Forest School aims to foster a relationship with nature through regular personal experiences in order to develop long-term, environmentally sustainable attitudes and practices in staff, learners and the wider community.</a:t>
            </a:r>
          </a:p>
          <a:p>
            <a:pPr fontAlgn="base"/>
            <a:r>
              <a:rPr lang="en-GB" sz="1200" b="0" i="0" kern="1200" dirty="0">
                <a:solidFill>
                  <a:schemeClr val="tx1"/>
                </a:solidFill>
                <a:effectLst/>
                <a:latin typeface="+mn-lt"/>
                <a:ea typeface="+mn-ea"/>
                <a:cs typeface="+mn-cs"/>
              </a:rPr>
              <a:t>• Forest School uses natural resources for inspiration, to enable ideas and to encourage intrinsic motivation. </a:t>
            </a:r>
          </a:p>
          <a:p>
            <a:endParaRPr lang="en-GB" dirty="0"/>
          </a:p>
          <a:p>
            <a:pPr fontAlgn="base"/>
            <a:r>
              <a:rPr lang="en-GB" sz="1200" b="0" i="0" kern="1200" dirty="0">
                <a:solidFill>
                  <a:schemeClr val="tx1"/>
                </a:solidFill>
                <a:effectLst/>
                <a:latin typeface="+mn-lt"/>
                <a:ea typeface="+mn-ea"/>
                <a:cs typeface="+mn-cs"/>
              </a:rPr>
              <a:t>Forest School opportunities are designed to build on an individual’s innate motivation, positive attitudes and/or interests.</a:t>
            </a:r>
          </a:p>
          <a:p>
            <a:pPr fontAlgn="base"/>
            <a:r>
              <a:rPr lang="en-GB" sz="1200" b="0" i="0" kern="1200" dirty="0">
                <a:solidFill>
                  <a:schemeClr val="tx1"/>
                </a:solidFill>
                <a:effectLst/>
                <a:latin typeface="+mn-lt"/>
                <a:ea typeface="+mn-ea"/>
                <a:cs typeface="+mn-cs"/>
              </a:rPr>
              <a:t>• Forest School uses tools and fires only where deemed appropriate to the learners, and dependent on completion of a baseline risk assessment.</a:t>
            </a:r>
          </a:p>
          <a:p>
            <a:pPr fontAlgn="base"/>
            <a:r>
              <a:rPr lang="en-GB" sz="1200" b="0" i="0" kern="1200" dirty="0">
                <a:solidFill>
                  <a:schemeClr val="tx1"/>
                </a:solidFill>
                <a:effectLst/>
                <a:latin typeface="+mn-lt"/>
                <a:ea typeface="+mn-ea"/>
                <a:cs typeface="+mn-cs"/>
              </a:rPr>
              <a:t>• Any Forest School experience follows a Risk–Benefit process managed jointly by the practitioner and learner that is tailored to the developmental stage of the learner.</a:t>
            </a:r>
          </a:p>
          <a:p>
            <a:endParaRPr lang="en-GB" dirty="0"/>
          </a:p>
          <a:p>
            <a:pPr fontAlgn="base"/>
            <a:r>
              <a:rPr lang="en-GB" sz="1200" b="0" i="0" kern="1200" dirty="0">
                <a:solidFill>
                  <a:schemeClr val="tx1"/>
                </a:solidFill>
                <a:effectLst/>
                <a:latin typeface="+mn-lt"/>
                <a:ea typeface="+mn-ea"/>
                <a:cs typeface="+mn-cs"/>
              </a:rPr>
              <a:t>Forest School Leaders meet participants where they are and ensure that participant’s choice underpins the opportunities offered throughout sessions.</a:t>
            </a:r>
          </a:p>
          <a:p>
            <a:pPr fontAlgn="base"/>
            <a:r>
              <a:rPr lang="en-GB" sz="1200" b="0" i="0" kern="1200" dirty="0">
                <a:solidFill>
                  <a:schemeClr val="tx1"/>
                </a:solidFill>
                <a:effectLst/>
                <a:latin typeface="+mn-lt"/>
                <a:ea typeface="+mn-ea"/>
                <a:cs typeface="+mn-cs"/>
              </a:rPr>
              <a:t>Forest School Leaders recognise that behaviour is communication.  Leaders create and maintain a Forest School Handbook that sets out how they approach behaviours that may challenge.</a:t>
            </a:r>
          </a:p>
          <a:p>
            <a:pPr fontAlgn="base"/>
            <a:r>
              <a:rPr lang="en-GB" sz="1200" b="0" i="0" kern="1200" dirty="0">
                <a:solidFill>
                  <a:schemeClr val="tx1"/>
                </a:solidFill>
                <a:effectLst/>
                <a:latin typeface="+mn-lt"/>
                <a:ea typeface="+mn-ea"/>
                <a:cs typeface="+mn-cs"/>
              </a:rPr>
              <a:t>Forest School Leaders plan sessions that offer mixed opportunities for participants to develop their physical, social, cognitive, linguistic, emotional and spiritual selves (for example, through a mix of opportunities that might include climbing/balancing, circles, reflection, nature connection, team tasks/games, problem solving, creative endeavours), and take risks (emotional, social, physical).</a:t>
            </a:r>
          </a:p>
          <a:p>
            <a:endParaRPr lang="en-GB" dirty="0"/>
          </a:p>
          <a:p>
            <a:pPr fontAlgn="base"/>
            <a:r>
              <a:rPr lang="en-GB" sz="1200" b="0" i="0" kern="1200" dirty="0">
                <a:solidFill>
                  <a:schemeClr val="tx1"/>
                </a:solidFill>
                <a:effectLst/>
                <a:latin typeface="+mn-lt"/>
                <a:ea typeface="+mn-ea"/>
                <a:cs typeface="+mn-cs"/>
              </a:rPr>
              <a:t>• Forest School is led by qualified Forest School practitioners, who are required to hold a minimum of an accredited Level 3 Forest School qualification. </a:t>
            </a:r>
          </a:p>
          <a:p>
            <a:pPr fontAlgn="base"/>
            <a:r>
              <a:rPr lang="en-GB" sz="1200" b="0" i="0" kern="1200" dirty="0">
                <a:solidFill>
                  <a:schemeClr val="tx1"/>
                </a:solidFill>
                <a:effectLst/>
                <a:latin typeface="+mn-lt"/>
                <a:ea typeface="+mn-ea"/>
                <a:cs typeface="+mn-cs"/>
              </a:rPr>
              <a:t>• There is a high ratio of practitioner/adults to learners.</a:t>
            </a:r>
          </a:p>
          <a:p>
            <a:pPr fontAlgn="base"/>
            <a:r>
              <a:rPr lang="en-GB" sz="1200" b="0" i="0" kern="1200" dirty="0">
                <a:solidFill>
                  <a:schemeClr val="tx1"/>
                </a:solidFill>
                <a:effectLst/>
                <a:latin typeface="+mn-lt"/>
                <a:ea typeface="+mn-ea"/>
                <a:cs typeface="+mn-cs"/>
              </a:rPr>
              <a:t>• Practitioners need to hold an up-to-date first aid qualification, which includes paediatric (if appropriate) and outdoor elements.</a:t>
            </a:r>
          </a:p>
          <a:p>
            <a:pPr fontAlgn="base"/>
            <a:r>
              <a:rPr lang="en-GB" sz="1200" b="0" i="0" kern="1200" dirty="0">
                <a:solidFill>
                  <a:schemeClr val="tx1"/>
                </a:solidFill>
                <a:effectLst/>
                <a:latin typeface="+mn-lt"/>
                <a:ea typeface="+mn-ea"/>
                <a:cs typeface="+mn-cs"/>
              </a:rPr>
              <a:t>• Forest School is backed by relevant working documents, which contain all the policies and procedures required for running Forest School and which establish the roles and responsibilities of staff and volunteers.</a:t>
            </a:r>
          </a:p>
          <a:p>
            <a:pPr fontAlgn="base"/>
            <a:r>
              <a:rPr lang="en-GB" sz="1200" b="0" i="0" kern="1200" dirty="0">
                <a:solidFill>
                  <a:schemeClr val="tx1"/>
                </a:solidFill>
                <a:effectLst/>
                <a:latin typeface="+mn-lt"/>
                <a:ea typeface="+mn-ea"/>
                <a:cs typeface="+mn-cs"/>
              </a:rPr>
              <a:t>• The Forest School leader is a reflective practitioner and sees themselves, therefore, as a learner too.</a:t>
            </a:r>
          </a:p>
          <a:p>
            <a:pPr fontAlgn="base"/>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 A learner-centred pedagogical approach is employed by Forest School that is responsive to the needs and interests of learners.</a:t>
            </a:r>
          </a:p>
          <a:p>
            <a:pPr fontAlgn="base"/>
            <a:r>
              <a:rPr lang="en-GB" sz="1200" b="0" i="0" kern="1200" dirty="0">
                <a:solidFill>
                  <a:schemeClr val="tx1"/>
                </a:solidFill>
                <a:effectLst/>
                <a:latin typeface="+mn-lt"/>
                <a:ea typeface="+mn-ea"/>
                <a:cs typeface="+mn-cs"/>
              </a:rPr>
              <a:t>• The Practitioner models the pedagogy, which they promote during their programmes through careful planning, appropriate dialogue and relationship building.</a:t>
            </a:r>
          </a:p>
          <a:p>
            <a:pPr fontAlgn="base"/>
            <a:r>
              <a:rPr lang="en-GB" sz="1200" b="0" i="0" kern="1200" dirty="0">
                <a:solidFill>
                  <a:schemeClr val="tx1"/>
                </a:solidFill>
                <a:effectLst/>
                <a:latin typeface="+mn-lt"/>
                <a:ea typeface="+mn-ea"/>
                <a:cs typeface="+mn-cs"/>
              </a:rPr>
              <a:t>• Play and choice are an integral part of the Forest School learning process, and play is recognised as vital to learning and development at Forest School.</a:t>
            </a:r>
          </a:p>
          <a:p>
            <a:pPr fontAlgn="base"/>
            <a:r>
              <a:rPr lang="en-GB" sz="1200" b="0" i="0" kern="1200" dirty="0">
                <a:solidFill>
                  <a:schemeClr val="tx1"/>
                </a:solidFill>
                <a:effectLst/>
                <a:latin typeface="+mn-lt"/>
                <a:ea typeface="+mn-ea"/>
                <a:cs typeface="+mn-cs"/>
              </a:rPr>
              <a:t>• Forest School provides a stimulus for all learning preferences and dispositions.</a:t>
            </a:r>
          </a:p>
          <a:p>
            <a:pPr fontAlgn="base"/>
            <a:r>
              <a:rPr lang="en-GB" sz="1200" b="0" i="0" kern="1200" dirty="0">
                <a:solidFill>
                  <a:schemeClr val="tx1"/>
                </a:solidFill>
                <a:effectLst/>
                <a:latin typeface="+mn-lt"/>
                <a:ea typeface="+mn-ea"/>
                <a:cs typeface="+mn-cs"/>
              </a:rPr>
              <a:t>• Reflective practice is a feature of each session to ensure learners and practitioners can understand their achievements, develop emotional intelligence and plan for the future.</a:t>
            </a:r>
          </a:p>
          <a:p>
            <a:pPr fontAlgn="base"/>
            <a:r>
              <a:rPr lang="en-GB" sz="1200" b="0" i="0" kern="1200" dirty="0">
                <a:solidFill>
                  <a:schemeClr val="tx1"/>
                </a:solidFill>
                <a:effectLst/>
                <a:latin typeface="+mn-lt"/>
                <a:ea typeface="+mn-ea"/>
                <a:cs typeface="+mn-cs"/>
              </a:rPr>
              <a:t>• Practitioner observation is an important element of Forest School pedagogy. Observations feed into ‘scaffolding’ and tailoring experiences to learning and development at Forest School. </a:t>
            </a:r>
          </a:p>
          <a:p>
            <a:pPr fontAlgn="base"/>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05A0E726-2E91-4DE5-8CF6-C9C3ECEAD170}" type="slidenum">
              <a:rPr lang="en-GB" smtClean="0"/>
              <a:t>3</a:t>
            </a:fld>
            <a:endParaRPr lang="en-GB"/>
          </a:p>
        </p:txBody>
      </p:sp>
    </p:spTree>
    <p:extLst>
      <p:ext uri="{BB962C8B-B14F-4D97-AF65-F5344CB8AC3E}">
        <p14:creationId xmlns:p14="http://schemas.microsoft.com/office/powerpoint/2010/main" val="40559670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cap="none" normalizeH="0" baseline="0" dirty="0">
                <a:ln>
                  <a:noFill/>
                </a:ln>
                <a:solidFill>
                  <a:schemeClr val="tx1"/>
                </a:solidFill>
                <a:effectLst/>
              </a:rPr>
              <a:t>At Forest School, the approach to </a:t>
            </a:r>
            <a:r>
              <a:rPr kumimoji="0" lang="en-US" altLang="en-US" sz="1200" b="0" i="0" u="none" strike="noStrike" cap="none" normalizeH="0" baseline="0" dirty="0" err="1">
                <a:ln>
                  <a:noFill/>
                </a:ln>
                <a:solidFill>
                  <a:schemeClr val="tx1"/>
                </a:solidFill>
                <a:effectLst/>
              </a:rPr>
              <a:t>behaviour</a:t>
            </a:r>
            <a:r>
              <a:rPr kumimoji="0" lang="en-US" altLang="en-US" sz="1200" b="0" i="0" u="none" strike="noStrike" cap="none" normalizeH="0" baseline="0" dirty="0">
                <a:ln>
                  <a:noFill/>
                </a:ln>
                <a:solidFill>
                  <a:schemeClr val="tx1"/>
                </a:solidFill>
                <a:effectLst/>
              </a:rPr>
              <a:t> focuses on positive, respectful, and cooperative interactions in a natural, outdoor setting. The key elements of this approach include: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200" b="0" i="0" u="none" strike="noStrike" cap="none" normalizeH="0" baseline="0" dirty="0">
              <a:ln>
                <a:noFill/>
              </a:ln>
              <a:solidFill>
                <a:schemeClr val="tx1"/>
              </a:solidFill>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cap="none" normalizeH="0" baseline="0" dirty="0">
                <a:ln>
                  <a:noFill/>
                </a:ln>
                <a:solidFill>
                  <a:schemeClr val="tx1"/>
                </a:solidFill>
                <a:effectLst/>
              </a:rPr>
              <a:t>Children are taught to respect each other, their peers, the environment, and themselves. This includes listening to others, being kind, and following rules that help ensure safety.</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cap="none" normalizeH="0" baseline="0" dirty="0">
                <a:ln>
                  <a:noFill/>
                </a:ln>
                <a:solidFill>
                  <a:schemeClr val="tx1"/>
                </a:solidFill>
                <a:effectLst/>
              </a:rPr>
              <a:t>Children are encouraged to assess and manage risks themselves. This builds their awareness of personal safety and helps them make informed decisions while engaging in activities.</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cap="none" normalizeH="0" baseline="0" dirty="0">
                <a:ln>
                  <a:noFill/>
                </a:ln>
                <a:solidFill>
                  <a:schemeClr val="tx1"/>
                </a:solidFill>
                <a:effectLst/>
              </a:rPr>
              <a:t>If conflicts arise, children are guided through problem-solving processes to resolve issues independently. This helps them develop important social skills like negotiation, compromise, and empathy.</a:t>
            </a:r>
          </a:p>
          <a:p>
            <a:endParaRPr lang="en-GB" dirty="0"/>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rPr>
              <a:t>Forest School </a:t>
            </a:r>
            <a:r>
              <a:rPr kumimoji="0" lang="en-US" altLang="en-US" sz="1200" b="0" i="0" u="none" strike="noStrike" cap="none" normalizeH="0" baseline="0" dirty="0" err="1">
                <a:ln>
                  <a:noFill/>
                </a:ln>
                <a:solidFill>
                  <a:schemeClr val="tx1"/>
                </a:solidFill>
                <a:effectLst/>
              </a:rPr>
              <a:t>recognises</a:t>
            </a:r>
            <a:r>
              <a:rPr kumimoji="0" lang="en-US" altLang="en-US" sz="1200" b="0" i="0" u="none" strike="noStrike" cap="none" normalizeH="0" baseline="0" dirty="0">
                <a:ln>
                  <a:noFill/>
                </a:ln>
                <a:solidFill>
                  <a:schemeClr val="tx1"/>
                </a:solidFill>
                <a:effectLst/>
              </a:rPr>
              <a:t> the importance of emotional development and provides a safe space for children to express their feelings. Leaders encourage self-regulation and support children in understanding and managing their emotions.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rPr>
              <a:t>Overall, the approach to </a:t>
            </a:r>
            <a:r>
              <a:rPr kumimoji="0" lang="en-US" altLang="en-US" sz="1200" b="0" i="0" u="none" strike="noStrike" cap="none" normalizeH="0" baseline="0" dirty="0" err="1">
                <a:ln>
                  <a:noFill/>
                </a:ln>
                <a:solidFill>
                  <a:schemeClr val="tx1"/>
                </a:solidFill>
                <a:effectLst/>
              </a:rPr>
              <a:t>behaviour</a:t>
            </a:r>
            <a:r>
              <a:rPr kumimoji="0" lang="en-US" altLang="en-US" sz="1200" b="0" i="0" u="none" strike="noStrike" cap="none" normalizeH="0" baseline="0" dirty="0">
                <a:ln>
                  <a:noFill/>
                </a:ln>
                <a:solidFill>
                  <a:schemeClr val="tx1"/>
                </a:solidFill>
                <a:effectLst/>
              </a:rPr>
              <a:t> at Forest School is nurturing, supportive, and focused on helping children learn to make positive choices in a natural, engaging environment.</a:t>
            </a:r>
          </a:p>
          <a:p>
            <a:endParaRPr lang="en-GB" dirty="0"/>
          </a:p>
        </p:txBody>
      </p:sp>
      <p:sp>
        <p:nvSpPr>
          <p:cNvPr id="4" name="Slide Number Placeholder 3"/>
          <p:cNvSpPr>
            <a:spLocks noGrp="1"/>
          </p:cNvSpPr>
          <p:nvPr>
            <p:ph type="sldNum" sz="quarter" idx="5"/>
          </p:nvPr>
        </p:nvSpPr>
        <p:spPr/>
        <p:txBody>
          <a:bodyPr/>
          <a:lstStyle/>
          <a:p>
            <a:fld id="{05A0E726-2E91-4DE5-8CF6-C9C3ECEAD170}" type="slidenum">
              <a:rPr lang="en-GB" smtClean="0"/>
              <a:t>4</a:t>
            </a:fld>
            <a:endParaRPr lang="en-GB"/>
          </a:p>
        </p:txBody>
      </p:sp>
    </p:spTree>
    <p:extLst>
      <p:ext uri="{BB962C8B-B14F-4D97-AF65-F5344CB8AC3E}">
        <p14:creationId xmlns:p14="http://schemas.microsoft.com/office/powerpoint/2010/main" val="38231880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rPr>
              <a:t>At Forest School, children may choose to participate in a range of engaging outdoor activities, including:</a:t>
            </a: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sz="1200" b="1" i="0" u="none" strike="noStrike" cap="none" normalizeH="0" baseline="0" dirty="0">
                <a:ln>
                  <a:noFill/>
                </a:ln>
                <a:solidFill>
                  <a:schemeClr val="tx1"/>
                </a:solidFill>
                <a:effectLst/>
              </a:rPr>
              <a:t>Building Shelters and Dens</a:t>
            </a:r>
            <a:r>
              <a:rPr kumimoji="0" lang="en-US" altLang="en-US" sz="1200" b="0" i="0" u="none" strike="noStrike" cap="none" normalizeH="0" baseline="0" dirty="0">
                <a:ln>
                  <a:noFill/>
                </a:ln>
                <a:solidFill>
                  <a:schemeClr val="tx1"/>
                </a:solidFill>
                <a:effectLst/>
              </a:rPr>
              <a:t>: Encourages teamwork, creativity, and problem-solving using natural materials.</a:t>
            </a:r>
          </a:p>
          <a:p>
            <a:pPr marL="0" marR="0" lvl="0" indent="0" algn="l" defTabSz="914400" rtl="0" eaLnBrk="0" fontAlgn="base" latinLnBrk="0" hangingPunct="0">
              <a:lnSpc>
                <a:spcPct val="100000"/>
              </a:lnSpc>
              <a:spcBef>
                <a:spcPct val="0"/>
              </a:spcBef>
              <a:spcAft>
                <a:spcPct val="0"/>
              </a:spcAft>
              <a:buClrTx/>
              <a:buSzTx/>
              <a:buFontTx/>
              <a:buAutoNum type="arabicPeriod" startAt="2"/>
              <a:tabLst/>
            </a:pPr>
            <a:r>
              <a:rPr kumimoji="0" lang="en-US" altLang="en-US" sz="1200" b="1" i="0" u="none" strike="noStrike" cap="none" normalizeH="0" baseline="0" dirty="0">
                <a:ln>
                  <a:noFill/>
                </a:ln>
                <a:solidFill>
                  <a:schemeClr val="tx1"/>
                </a:solidFill>
                <a:effectLst/>
              </a:rPr>
              <a:t>Nature Exploration</a:t>
            </a:r>
            <a:r>
              <a:rPr kumimoji="0" lang="en-US" altLang="en-US" sz="1200" b="0" i="0" u="none" strike="noStrike" cap="none" normalizeH="0" baseline="0" dirty="0">
                <a:ln>
                  <a:noFill/>
                </a:ln>
                <a:solidFill>
                  <a:schemeClr val="tx1"/>
                </a:solidFill>
                <a:effectLst/>
              </a:rPr>
              <a:t>: Children go on nature walks to observe wildlife, plants, and learn about their environment.</a:t>
            </a:r>
          </a:p>
          <a:p>
            <a:pPr marL="0" marR="0" lvl="0" indent="0" algn="l" defTabSz="914400" rtl="0" eaLnBrk="0" fontAlgn="base" latinLnBrk="0" hangingPunct="0">
              <a:lnSpc>
                <a:spcPct val="100000"/>
              </a:lnSpc>
              <a:spcBef>
                <a:spcPct val="0"/>
              </a:spcBef>
              <a:spcAft>
                <a:spcPct val="0"/>
              </a:spcAft>
              <a:buClrTx/>
              <a:buSzTx/>
              <a:buFontTx/>
              <a:buAutoNum type="arabicPeriod" startAt="3"/>
              <a:tabLst/>
            </a:pPr>
            <a:r>
              <a:rPr kumimoji="0" lang="en-US" altLang="en-US" sz="1200" b="1" i="0" u="none" strike="noStrike" cap="none" normalizeH="0" baseline="0" dirty="0">
                <a:ln>
                  <a:noFill/>
                </a:ln>
                <a:solidFill>
                  <a:schemeClr val="tx1"/>
                </a:solidFill>
                <a:effectLst/>
              </a:rPr>
              <a:t>Fire Safety, Lighting and cooking</a:t>
            </a:r>
            <a:r>
              <a:rPr kumimoji="0" lang="en-US" altLang="en-US" sz="1200" b="0" i="0" u="none" strike="noStrike" cap="none" normalizeH="0" baseline="0" dirty="0">
                <a:ln>
                  <a:noFill/>
                </a:ln>
                <a:solidFill>
                  <a:schemeClr val="tx1"/>
                </a:solidFill>
                <a:effectLst/>
              </a:rPr>
              <a:t>: Under supervision, children learn to build and light small fires, teaching responsibility and practical skills.</a:t>
            </a:r>
          </a:p>
          <a:p>
            <a:pPr marL="0" marR="0" lvl="0" indent="0" algn="l" defTabSz="914400" rtl="0" eaLnBrk="0" fontAlgn="base" latinLnBrk="0" hangingPunct="0">
              <a:lnSpc>
                <a:spcPct val="100000"/>
              </a:lnSpc>
              <a:spcBef>
                <a:spcPct val="0"/>
              </a:spcBef>
              <a:spcAft>
                <a:spcPct val="0"/>
              </a:spcAft>
              <a:buClrTx/>
              <a:buSzTx/>
              <a:buFontTx/>
              <a:buAutoNum type="arabicPeriod" startAt="4"/>
              <a:tabLst/>
            </a:pPr>
            <a:r>
              <a:rPr kumimoji="0" lang="en-US" altLang="en-US" sz="1200" b="1" i="0" u="none" strike="noStrike" cap="none" normalizeH="0" baseline="0" dirty="0">
                <a:ln>
                  <a:noFill/>
                </a:ln>
                <a:solidFill>
                  <a:schemeClr val="tx1"/>
                </a:solidFill>
                <a:effectLst/>
              </a:rPr>
              <a:t> </a:t>
            </a:r>
            <a:r>
              <a:rPr lang="en-US" altLang="en-US" b="1" dirty="0">
                <a:solidFill>
                  <a:schemeClr val="tx1"/>
                </a:solidFill>
              </a:rPr>
              <a:t>M</a:t>
            </a:r>
            <a:r>
              <a:rPr kumimoji="0" lang="en-US" altLang="en-US" sz="1200" b="1" i="0" u="none" strike="noStrike" cap="none" normalizeH="0" baseline="0" dirty="0">
                <a:ln>
                  <a:noFill/>
                </a:ln>
                <a:solidFill>
                  <a:schemeClr val="tx1"/>
                </a:solidFill>
                <a:effectLst/>
              </a:rPr>
              <a:t>anaging risks</a:t>
            </a:r>
            <a:r>
              <a:rPr kumimoji="0" lang="en-US" altLang="en-US" sz="1200" b="0" i="0" u="none" strike="noStrike" cap="none" normalizeH="0" baseline="0" dirty="0">
                <a:ln>
                  <a:noFill/>
                </a:ln>
                <a:solidFill>
                  <a:schemeClr val="tx1"/>
                </a:solidFill>
                <a:effectLst/>
              </a:rPr>
              <a:t>: Activities like tree climbing and balancing on logs help build physical strength, confidence, and risk assessment.</a:t>
            </a:r>
          </a:p>
          <a:p>
            <a:pPr marL="0" marR="0" lvl="0" indent="0" algn="l" defTabSz="914400" rtl="0" eaLnBrk="0" fontAlgn="base" latinLnBrk="0" hangingPunct="0">
              <a:lnSpc>
                <a:spcPct val="100000"/>
              </a:lnSpc>
              <a:spcBef>
                <a:spcPct val="0"/>
              </a:spcBef>
              <a:spcAft>
                <a:spcPct val="0"/>
              </a:spcAft>
              <a:buClrTx/>
              <a:buSzTx/>
              <a:buFontTx/>
              <a:buAutoNum type="arabicPeriod" startAt="5"/>
              <a:tabLst/>
            </a:pPr>
            <a:r>
              <a:rPr kumimoji="0" lang="en-US" altLang="en-US" sz="1200" b="1" i="0" u="none" strike="noStrike" cap="none" normalizeH="0" baseline="0" dirty="0">
                <a:ln>
                  <a:noFill/>
                </a:ln>
                <a:solidFill>
                  <a:schemeClr val="tx1"/>
                </a:solidFill>
                <a:effectLst/>
              </a:rPr>
              <a:t>Creative Nature Art</a:t>
            </a:r>
            <a:r>
              <a:rPr kumimoji="0" lang="en-US" altLang="en-US" sz="1200" b="0" i="0" u="none" strike="noStrike" cap="none" normalizeH="0" baseline="0" dirty="0">
                <a:ln>
                  <a:noFill/>
                </a:ln>
                <a:solidFill>
                  <a:schemeClr val="tx1"/>
                </a:solidFill>
                <a:effectLst/>
              </a:rPr>
              <a:t>: Children use natural materials to create art, fostering creativity and fine motor skills.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rPr>
              <a:t>These activities help children develop essential life skills while connecting with nature in a safe, supportive environment.</a:t>
            </a:r>
          </a:p>
          <a:p>
            <a:endParaRPr lang="en-GB" dirty="0"/>
          </a:p>
        </p:txBody>
      </p:sp>
      <p:sp>
        <p:nvSpPr>
          <p:cNvPr id="4" name="Slide Number Placeholder 3"/>
          <p:cNvSpPr>
            <a:spLocks noGrp="1"/>
          </p:cNvSpPr>
          <p:nvPr>
            <p:ph type="sldNum" sz="quarter" idx="5"/>
          </p:nvPr>
        </p:nvSpPr>
        <p:spPr/>
        <p:txBody>
          <a:bodyPr/>
          <a:lstStyle/>
          <a:p>
            <a:fld id="{05A0E726-2E91-4DE5-8CF6-C9C3ECEAD170}" type="slidenum">
              <a:rPr lang="en-GB" smtClean="0"/>
              <a:t>5</a:t>
            </a:fld>
            <a:endParaRPr lang="en-GB"/>
          </a:p>
        </p:txBody>
      </p:sp>
    </p:spTree>
    <p:extLst>
      <p:ext uri="{BB962C8B-B14F-4D97-AF65-F5344CB8AC3E}">
        <p14:creationId xmlns:p14="http://schemas.microsoft.com/office/powerpoint/2010/main" val="36242100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Ensuring Basic Needs</a:t>
            </a:r>
            <a:r>
              <a:rPr lang="en-GB" dirty="0"/>
              <a:t>:</a:t>
            </a:r>
            <a:br>
              <a:rPr lang="en-GB" dirty="0"/>
            </a:br>
            <a:r>
              <a:rPr lang="en-GB" dirty="0"/>
              <a:t>The Forest School Leader should always ensure children have access to shelter, food, water, and warmth. In outdoor environments, these basic needs can be harder to maintain, especially in extreme weather conditions. The leader must assess the situation and respond accordingly to ensure children’s health and safety.</a:t>
            </a:r>
          </a:p>
          <a:p>
            <a:r>
              <a:rPr lang="en-GB" b="1" dirty="0"/>
              <a:t>Weather-Appropriate Clothing</a:t>
            </a:r>
            <a:r>
              <a:rPr lang="en-GB" dirty="0"/>
              <a:t>: The weather can change rapidly, and it's important for children to be dressed for all conditions. In terms of clothing:</a:t>
            </a:r>
          </a:p>
          <a:p>
            <a:pPr lvl="1"/>
            <a:r>
              <a:rPr lang="en-GB" b="1" dirty="0"/>
              <a:t>Autumn and Spring</a:t>
            </a:r>
            <a:r>
              <a:rPr lang="en-GB" dirty="0"/>
              <a:t>: Layering is key. A long-sleeved t-shirt, waterproof jacket, and layers to add or remove as needed. Children should also have hats or light scarves for wind or light rain.</a:t>
            </a:r>
          </a:p>
          <a:p>
            <a:pPr lvl="1"/>
            <a:r>
              <a:rPr lang="en-GB" b="1" dirty="0"/>
              <a:t>Summer</a:t>
            </a:r>
            <a:r>
              <a:rPr lang="en-GB" dirty="0"/>
              <a:t>: While the temperatures might be warmer, children still need to be protected from the sun. Long-sleeved shirts and long pants can protect from sunburns, while breathable materials will help with comfort. Sunscreen and hats are essential as well.</a:t>
            </a:r>
          </a:p>
          <a:p>
            <a:pPr lvl="1"/>
            <a:r>
              <a:rPr lang="en-GB" b="1" dirty="0"/>
              <a:t>Winter</a:t>
            </a:r>
            <a:r>
              <a:rPr lang="en-GB" dirty="0"/>
              <a:t>: Warm clothing is crucial, including insulated coats, hats, gloves, scarves, and boots. Thermal layers are helpful for keeping warmth, and waterproof clothing is important for snow or rain.</a:t>
            </a:r>
          </a:p>
          <a:p>
            <a:r>
              <a:rPr lang="en-GB" b="1" dirty="0"/>
              <a:t>Shelter and Protection</a:t>
            </a:r>
            <a:r>
              <a:rPr lang="en-GB" dirty="0"/>
              <a:t>: When ‘poor’ weather occurs (e.g.,  wind, heavy rain, or snow), we will ensure that there is a sheltered area where children can take refuge. This could be a temporary shelter, a well-constructed natural space, or  a permanent structure </a:t>
            </a:r>
            <a:r>
              <a:rPr lang="en-GB" dirty="0" err="1"/>
              <a:t>i.e</a:t>
            </a:r>
            <a:r>
              <a:rPr lang="en-GB" dirty="0"/>
              <a:t> the pavilion.</a:t>
            </a:r>
          </a:p>
          <a:p>
            <a:r>
              <a:rPr lang="en-GB" b="1" dirty="0"/>
              <a:t>Health and Safety</a:t>
            </a:r>
            <a:r>
              <a:rPr lang="en-GB" dirty="0"/>
              <a:t>: Be aware of the potential risks posed by certain weather conditions, such as frostbite or heat exhaustion, and educate the children on how to stay comfortable. Hydration is particularly important during hot weather, and keeping warm during colder months is essential.</a:t>
            </a:r>
          </a:p>
          <a:p>
            <a:r>
              <a:rPr lang="en-GB" b="1" dirty="0"/>
              <a:t>Food and Hydration</a:t>
            </a:r>
            <a:r>
              <a:rPr lang="en-GB" dirty="0"/>
              <a:t>: Having healthy, easy-to-carry snacks and enough water is important for maintaining energy levels during outdoor activities. This is especially important during long sessions in cold or hot weather when the body needs extra nourishment.</a:t>
            </a:r>
          </a:p>
          <a:p>
            <a:r>
              <a:rPr lang="en-GB" dirty="0"/>
              <a:t>By ensuring that children are well-prepared for any weather, you’ll not only help them stay safe but also make outdoor learning experiences more enjoyable and educational.</a:t>
            </a:r>
          </a:p>
          <a:p>
            <a:endParaRPr lang="en-GB" dirty="0"/>
          </a:p>
          <a:p>
            <a:r>
              <a:rPr lang="en-GB" dirty="0"/>
              <a:t>Places to source suitable clothing – sports direct, decathlon, go outdoors, mountain warehouse </a:t>
            </a:r>
          </a:p>
          <a:p>
            <a:endParaRPr lang="en-GB" dirty="0"/>
          </a:p>
          <a:p>
            <a:r>
              <a:rPr lang="en-GB" dirty="0"/>
              <a:t>Practise putting on the layers. Get used to what it feels like. We are there to facilitate so we will leave as much of the getting ready to the children.</a:t>
            </a:r>
          </a:p>
        </p:txBody>
      </p:sp>
      <p:sp>
        <p:nvSpPr>
          <p:cNvPr id="4" name="Slide Number Placeholder 3"/>
          <p:cNvSpPr>
            <a:spLocks noGrp="1"/>
          </p:cNvSpPr>
          <p:nvPr>
            <p:ph type="sldNum" sz="quarter" idx="5"/>
          </p:nvPr>
        </p:nvSpPr>
        <p:spPr/>
        <p:txBody>
          <a:bodyPr/>
          <a:lstStyle/>
          <a:p>
            <a:fld id="{05A0E726-2E91-4DE5-8CF6-C9C3ECEAD170}" type="slidenum">
              <a:rPr lang="en-GB" smtClean="0"/>
              <a:t>7</a:t>
            </a:fld>
            <a:endParaRPr lang="en-GB"/>
          </a:p>
        </p:txBody>
      </p:sp>
    </p:spTree>
    <p:extLst>
      <p:ext uri="{BB962C8B-B14F-4D97-AF65-F5344CB8AC3E}">
        <p14:creationId xmlns:p14="http://schemas.microsoft.com/office/powerpoint/2010/main" val="2240711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4E23F17-8613-44E3-8909-84FB2F5EC187}" type="datetimeFigureOut">
              <a:rPr lang="en-GB" smtClean="0"/>
              <a:t>13/05/2025</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2A72A9AD-92F0-4660-A778-2B8BA791C6D1}" type="slidenum">
              <a:rPr lang="en-GB" smtClean="0"/>
              <a:t>‹#›</a:t>
            </a:fld>
            <a:endParaRPr lang="en-GB"/>
          </a:p>
        </p:txBody>
      </p:sp>
    </p:spTree>
    <p:extLst>
      <p:ext uri="{BB962C8B-B14F-4D97-AF65-F5344CB8AC3E}">
        <p14:creationId xmlns:p14="http://schemas.microsoft.com/office/powerpoint/2010/main" val="28076545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E23F17-8613-44E3-8909-84FB2F5EC187}" type="datetimeFigureOut">
              <a:rPr lang="en-GB" smtClean="0"/>
              <a:t>13/05/2025</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A72A9AD-92F0-4660-A778-2B8BA791C6D1}" type="slidenum">
              <a:rPr lang="en-GB" smtClean="0"/>
              <a:t>‹#›</a:t>
            </a:fld>
            <a:endParaRPr lang="en-GB"/>
          </a:p>
        </p:txBody>
      </p:sp>
    </p:spTree>
    <p:extLst>
      <p:ext uri="{BB962C8B-B14F-4D97-AF65-F5344CB8AC3E}">
        <p14:creationId xmlns:p14="http://schemas.microsoft.com/office/powerpoint/2010/main" val="2535283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4E23F17-8613-44E3-8909-84FB2F5EC187}" type="datetimeFigureOut">
              <a:rPr lang="en-GB" smtClean="0"/>
              <a:t>13/05/2025</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A72A9AD-92F0-4660-A778-2B8BA791C6D1}" type="slidenum">
              <a:rPr lang="en-GB" smtClean="0"/>
              <a:t>‹#›</a:t>
            </a:fld>
            <a:endParaRPr lang="en-GB"/>
          </a:p>
        </p:txBody>
      </p:sp>
    </p:spTree>
    <p:extLst>
      <p:ext uri="{BB962C8B-B14F-4D97-AF65-F5344CB8AC3E}">
        <p14:creationId xmlns:p14="http://schemas.microsoft.com/office/powerpoint/2010/main" val="32547387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4E23F17-8613-44E3-8909-84FB2F5EC187}" type="datetimeFigureOut">
              <a:rPr lang="en-GB" smtClean="0"/>
              <a:t>13/05/2025</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2A72A9AD-92F0-4660-A778-2B8BA791C6D1}" type="slidenum">
              <a:rPr lang="en-GB" smtClean="0"/>
              <a:t>‹#›</a:t>
            </a:fld>
            <a:endParaRPr lang="en-GB"/>
          </a:p>
        </p:txBody>
      </p:sp>
    </p:spTree>
    <p:extLst>
      <p:ext uri="{BB962C8B-B14F-4D97-AF65-F5344CB8AC3E}">
        <p14:creationId xmlns:p14="http://schemas.microsoft.com/office/powerpoint/2010/main" val="1141976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4E23F17-8613-44E3-8909-84FB2F5EC187}" type="datetimeFigureOut">
              <a:rPr lang="en-GB" smtClean="0"/>
              <a:t>13/05/2025</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2A72A9AD-92F0-4660-A778-2B8BA791C6D1}" type="slidenum">
              <a:rPr lang="en-GB" smtClean="0"/>
              <a:t>‹#›</a:t>
            </a:fld>
            <a:endParaRPr lang="en-GB"/>
          </a:p>
        </p:txBody>
      </p:sp>
    </p:spTree>
    <p:extLst>
      <p:ext uri="{BB962C8B-B14F-4D97-AF65-F5344CB8AC3E}">
        <p14:creationId xmlns:p14="http://schemas.microsoft.com/office/powerpoint/2010/main" val="464433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4E23F17-8613-44E3-8909-84FB2F5EC187}" type="datetimeFigureOut">
              <a:rPr lang="en-GB" smtClean="0"/>
              <a:t>13/05/2025</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2A72A9AD-92F0-4660-A778-2B8BA791C6D1}" type="slidenum">
              <a:rPr lang="en-GB" smtClean="0"/>
              <a:t>‹#›</a:t>
            </a:fld>
            <a:endParaRPr lang="en-GB"/>
          </a:p>
        </p:txBody>
      </p:sp>
    </p:spTree>
    <p:extLst>
      <p:ext uri="{BB962C8B-B14F-4D97-AF65-F5344CB8AC3E}">
        <p14:creationId xmlns:p14="http://schemas.microsoft.com/office/powerpoint/2010/main" val="1454368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E23F17-8613-44E3-8909-84FB2F5EC187}" type="datetimeFigureOut">
              <a:rPr lang="en-GB" smtClean="0"/>
              <a:t>13/05/2025</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2A72A9AD-92F0-4660-A778-2B8BA791C6D1}" type="slidenum">
              <a:rPr lang="en-GB" smtClean="0"/>
              <a:t>‹#›</a:t>
            </a:fld>
            <a:endParaRPr lang="en-GB"/>
          </a:p>
        </p:txBody>
      </p:sp>
    </p:spTree>
    <p:extLst>
      <p:ext uri="{BB962C8B-B14F-4D97-AF65-F5344CB8AC3E}">
        <p14:creationId xmlns:p14="http://schemas.microsoft.com/office/powerpoint/2010/main" val="19534733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4E23F17-8613-44E3-8909-84FB2F5EC187}" type="datetimeFigureOut">
              <a:rPr lang="en-GB" smtClean="0"/>
              <a:t>13/05/2025</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2A72A9AD-92F0-4660-A778-2B8BA791C6D1}" type="slidenum">
              <a:rPr lang="en-GB" smtClean="0"/>
              <a:t>‹#›</a:t>
            </a:fld>
            <a:endParaRPr lang="en-GB"/>
          </a:p>
        </p:txBody>
      </p:sp>
    </p:spTree>
    <p:extLst>
      <p:ext uri="{BB962C8B-B14F-4D97-AF65-F5344CB8AC3E}">
        <p14:creationId xmlns:p14="http://schemas.microsoft.com/office/powerpoint/2010/main" val="25166607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4E23F17-8613-44E3-8909-84FB2F5EC187}" type="datetimeFigureOut">
              <a:rPr lang="en-GB" smtClean="0"/>
              <a:t>13/05/2025</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A72A9AD-92F0-4660-A778-2B8BA791C6D1}" type="slidenum">
              <a:rPr lang="en-GB" smtClean="0"/>
              <a:t>‹#›</a:t>
            </a:fld>
            <a:endParaRPr lang="en-GB"/>
          </a:p>
        </p:txBody>
      </p:sp>
    </p:spTree>
    <p:extLst>
      <p:ext uri="{BB962C8B-B14F-4D97-AF65-F5344CB8AC3E}">
        <p14:creationId xmlns:p14="http://schemas.microsoft.com/office/powerpoint/2010/main" val="39366921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4E23F17-8613-44E3-8909-84FB2F5EC187}" type="datetimeFigureOut">
              <a:rPr lang="en-GB" smtClean="0"/>
              <a:t>13/05/2025</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A72A9AD-92F0-4660-A778-2B8BA791C6D1}" type="slidenum">
              <a:rPr lang="en-GB" smtClean="0"/>
              <a:t>‹#›</a:t>
            </a:fld>
            <a:endParaRPr lang="en-GB"/>
          </a:p>
        </p:txBody>
      </p:sp>
    </p:spTree>
    <p:extLst>
      <p:ext uri="{BB962C8B-B14F-4D97-AF65-F5344CB8AC3E}">
        <p14:creationId xmlns:p14="http://schemas.microsoft.com/office/powerpoint/2010/main" val="33010978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4E23F17-8613-44E3-8909-84FB2F5EC187}" type="datetimeFigureOut">
              <a:rPr lang="en-GB" smtClean="0"/>
              <a:t>13/05/2025</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A72A9AD-92F0-4660-A778-2B8BA791C6D1}"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9190502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14E23F17-8613-44E3-8909-84FB2F5EC187}" type="datetimeFigureOut">
              <a:rPr lang="en-GB" smtClean="0"/>
              <a:t>13/05/2025</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A72A9AD-92F0-4660-A778-2B8BA791C6D1}" type="slidenum">
              <a:rPr lang="en-GB" smtClean="0"/>
              <a:t>‹#›</a:t>
            </a:fld>
            <a:endParaRPr lang="en-GB"/>
          </a:p>
        </p:txBody>
      </p:sp>
    </p:spTree>
    <p:extLst>
      <p:ext uri="{BB962C8B-B14F-4D97-AF65-F5344CB8AC3E}">
        <p14:creationId xmlns:p14="http://schemas.microsoft.com/office/powerpoint/2010/main" val="10242947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14E23F17-8613-44E3-8909-84FB2F5EC187}" type="datetimeFigureOut">
              <a:rPr lang="en-GB" smtClean="0"/>
              <a:t>13/05/2025</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A72A9AD-92F0-4660-A778-2B8BA791C6D1}"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8583761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14E23F17-8613-44E3-8909-84FB2F5EC187}" type="datetimeFigureOut">
              <a:rPr lang="en-GB" smtClean="0"/>
              <a:t>13/05/2025</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A72A9AD-92F0-4660-A778-2B8BA791C6D1}" type="slidenum">
              <a:rPr lang="en-GB" smtClean="0"/>
              <a:t>‹#›</a:t>
            </a:fld>
            <a:endParaRPr lang="en-GB"/>
          </a:p>
        </p:txBody>
      </p:sp>
    </p:spTree>
    <p:extLst>
      <p:ext uri="{BB962C8B-B14F-4D97-AF65-F5344CB8AC3E}">
        <p14:creationId xmlns:p14="http://schemas.microsoft.com/office/powerpoint/2010/main" val="38383822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E23F17-8613-44E3-8909-84FB2F5EC187}" type="datetimeFigureOut">
              <a:rPr lang="en-GB" smtClean="0"/>
              <a:t>13/05/2025</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A72A9AD-92F0-4660-A778-2B8BA791C6D1}" type="slidenum">
              <a:rPr lang="en-GB" smtClean="0"/>
              <a:t>‹#›</a:t>
            </a:fld>
            <a:endParaRPr lang="en-GB"/>
          </a:p>
        </p:txBody>
      </p:sp>
    </p:spTree>
    <p:extLst>
      <p:ext uri="{BB962C8B-B14F-4D97-AF65-F5344CB8AC3E}">
        <p14:creationId xmlns:p14="http://schemas.microsoft.com/office/powerpoint/2010/main" val="38351565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E23F17-8613-44E3-8909-84FB2F5EC187}" type="datetimeFigureOut">
              <a:rPr lang="en-GB" smtClean="0"/>
              <a:t>13/05/2025</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A72A9AD-92F0-4660-A778-2B8BA791C6D1}" type="slidenum">
              <a:rPr lang="en-GB" smtClean="0"/>
              <a:t>‹#›</a:t>
            </a:fld>
            <a:endParaRPr lang="en-GB"/>
          </a:p>
        </p:txBody>
      </p:sp>
    </p:spTree>
    <p:extLst>
      <p:ext uri="{BB962C8B-B14F-4D97-AF65-F5344CB8AC3E}">
        <p14:creationId xmlns:p14="http://schemas.microsoft.com/office/powerpoint/2010/main" val="20275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14E23F17-8613-44E3-8909-84FB2F5EC187}" type="datetimeFigureOut">
              <a:rPr lang="en-GB" smtClean="0"/>
              <a:t>13/05/2025</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2A72A9AD-92F0-4660-A778-2B8BA791C6D1}" type="slidenum">
              <a:rPr lang="en-GB" smtClean="0"/>
              <a:t>‹#›</a:t>
            </a:fld>
            <a:endParaRPr lang="en-GB"/>
          </a:p>
        </p:txBody>
      </p:sp>
    </p:spTree>
    <p:extLst>
      <p:ext uri="{BB962C8B-B14F-4D97-AF65-F5344CB8AC3E}">
        <p14:creationId xmlns:p14="http://schemas.microsoft.com/office/powerpoint/2010/main" val="18907652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DDDF0-8335-4C07-8821-11564E103952}"/>
              </a:ext>
            </a:extLst>
          </p:cNvPr>
          <p:cNvSpPr>
            <a:spLocks noGrp="1"/>
          </p:cNvSpPr>
          <p:nvPr>
            <p:ph type="ctrTitle"/>
          </p:nvPr>
        </p:nvSpPr>
        <p:spPr>
          <a:xfrm>
            <a:off x="3653491" y="558588"/>
            <a:ext cx="4885013" cy="1126283"/>
          </a:xfrm>
        </p:spPr>
        <p:txBody>
          <a:bodyPr/>
          <a:lstStyle/>
          <a:p>
            <a:r>
              <a:rPr lang="en-GB" b="1" u="sng" dirty="0"/>
              <a:t>Forest School</a:t>
            </a:r>
          </a:p>
        </p:txBody>
      </p:sp>
      <p:sp>
        <p:nvSpPr>
          <p:cNvPr id="3" name="Subtitle 2">
            <a:extLst>
              <a:ext uri="{FF2B5EF4-FFF2-40B4-BE49-F238E27FC236}">
                <a16:creationId xmlns:a16="http://schemas.microsoft.com/office/drawing/2014/main" id="{EF5C779E-A25E-4ABF-AA57-7089448884C9}"/>
              </a:ext>
            </a:extLst>
          </p:cNvPr>
          <p:cNvSpPr>
            <a:spLocks noGrp="1"/>
          </p:cNvSpPr>
          <p:nvPr>
            <p:ph type="subTitle" idx="1"/>
          </p:nvPr>
        </p:nvSpPr>
        <p:spPr>
          <a:xfrm>
            <a:off x="2647120" y="5926128"/>
            <a:ext cx="8915399" cy="1126283"/>
          </a:xfrm>
        </p:spPr>
        <p:txBody>
          <a:bodyPr/>
          <a:lstStyle/>
          <a:p>
            <a:r>
              <a:rPr lang="en-GB" dirty="0"/>
              <a:t>Delivered by Forest School Leaders Tom and Liam</a:t>
            </a:r>
          </a:p>
        </p:txBody>
      </p:sp>
      <p:pic>
        <p:nvPicPr>
          <p:cNvPr id="2050" name="Picture 2" descr="Forest School Level 3 Training | Hampshire and Isle of Wight Wildlife Trust">
            <a:extLst>
              <a:ext uri="{FF2B5EF4-FFF2-40B4-BE49-F238E27FC236}">
                <a16:creationId xmlns:a16="http://schemas.microsoft.com/office/drawing/2014/main" id="{FBD919B8-C497-4898-9E08-36DA762BDB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7120" y="1873526"/>
            <a:ext cx="6897757" cy="38627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7383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E4875-384A-4A9D-8125-41C33DFDDF36}"/>
              </a:ext>
            </a:extLst>
          </p:cNvPr>
          <p:cNvSpPr>
            <a:spLocks noGrp="1"/>
          </p:cNvSpPr>
          <p:nvPr>
            <p:ph type="title"/>
          </p:nvPr>
        </p:nvSpPr>
        <p:spPr/>
        <p:txBody>
          <a:bodyPr/>
          <a:lstStyle/>
          <a:p>
            <a:r>
              <a:rPr lang="en-GB" dirty="0"/>
              <a:t>What is Forest School?</a:t>
            </a:r>
          </a:p>
        </p:txBody>
      </p:sp>
      <p:sp>
        <p:nvSpPr>
          <p:cNvPr id="3" name="Content Placeholder 2">
            <a:extLst>
              <a:ext uri="{FF2B5EF4-FFF2-40B4-BE49-F238E27FC236}">
                <a16:creationId xmlns:a16="http://schemas.microsoft.com/office/drawing/2014/main" id="{3C0A3087-4A0E-4A3D-B7F8-E8ABBEB7A101}"/>
              </a:ext>
            </a:extLst>
          </p:cNvPr>
          <p:cNvSpPr>
            <a:spLocks noGrp="1"/>
          </p:cNvSpPr>
          <p:nvPr>
            <p:ph idx="1"/>
          </p:nvPr>
        </p:nvSpPr>
        <p:spPr>
          <a:xfrm>
            <a:off x="2589212" y="1800113"/>
            <a:ext cx="8915400" cy="3777622"/>
          </a:xfrm>
        </p:spPr>
        <p:txBody>
          <a:bodyPr>
            <a:normAutofit/>
          </a:bodyPr>
          <a:lstStyle/>
          <a:p>
            <a:r>
              <a:rPr lang="en-GB" dirty="0"/>
              <a:t>Forest School involves learning outdoors in a woodland.</a:t>
            </a:r>
          </a:p>
          <a:p>
            <a:r>
              <a:rPr lang="en-GB" dirty="0"/>
              <a:t>Originating in Scandinavia</a:t>
            </a:r>
          </a:p>
          <a:p>
            <a:r>
              <a:rPr lang="en-GB" dirty="0"/>
              <a:t>It builds on ideas from popular theorists that a child learns from the inside out. It is the job of a teacher to draw out that knowledge. </a:t>
            </a:r>
          </a:p>
          <a:p>
            <a:r>
              <a:rPr lang="en-GB" dirty="0"/>
              <a:t>Children can choose to take part in various activities such as den building, crafting with tools, building fires, climbing trees, nature conservation and cooking.</a:t>
            </a:r>
          </a:p>
          <a:p>
            <a:r>
              <a:rPr lang="en-GB" dirty="0"/>
              <a:t>Over the past 25 years, there have been a range of studies that show Forest School develops the whole child (Social, emotional and physical)</a:t>
            </a:r>
          </a:p>
          <a:p>
            <a:r>
              <a:rPr lang="en-GB" dirty="0"/>
              <a:t>Studies show an increase engagement with parents/carers, teachers and the general public due to the ethos of Forest school.</a:t>
            </a:r>
          </a:p>
          <a:p>
            <a:endParaRPr lang="en-GB" dirty="0"/>
          </a:p>
        </p:txBody>
      </p:sp>
    </p:spTree>
    <p:extLst>
      <p:ext uri="{BB962C8B-B14F-4D97-AF65-F5344CB8AC3E}">
        <p14:creationId xmlns:p14="http://schemas.microsoft.com/office/powerpoint/2010/main" val="11087423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00BC4-1DFC-4865-BC6C-8EE473B518A6}"/>
              </a:ext>
            </a:extLst>
          </p:cNvPr>
          <p:cNvSpPr>
            <a:spLocks noGrp="1"/>
          </p:cNvSpPr>
          <p:nvPr>
            <p:ph type="title"/>
          </p:nvPr>
        </p:nvSpPr>
        <p:spPr/>
        <p:txBody>
          <a:bodyPr/>
          <a:lstStyle/>
          <a:p>
            <a:r>
              <a:rPr lang="en-GB" dirty="0"/>
              <a:t>Forest School Principles</a:t>
            </a:r>
          </a:p>
        </p:txBody>
      </p:sp>
      <p:sp>
        <p:nvSpPr>
          <p:cNvPr id="3" name="Content Placeholder 2">
            <a:extLst>
              <a:ext uri="{FF2B5EF4-FFF2-40B4-BE49-F238E27FC236}">
                <a16:creationId xmlns:a16="http://schemas.microsoft.com/office/drawing/2014/main" id="{454D3A76-3035-412C-830A-387B70B8182D}"/>
              </a:ext>
            </a:extLst>
          </p:cNvPr>
          <p:cNvSpPr>
            <a:spLocks noGrp="1"/>
          </p:cNvSpPr>
          <p:nvPr>
            <p:ph idx="1"/>
          </p:nvPr>
        </p:nvSpPr>
        <p:spPr>
          <a:xfrm>
            <a:off x="1813960" y="1540189"/>
            <a:ext cx="8915400" cy="3777622"/>
          </a:xfrm>
        </p:spPr>
        <p:txBody>
          <a:bodyPr/>
          <a:lstStyle/>
          <a:p>
            <a:r>
              <a:rPr lang="en-GB" dirty="0"/>
              <a:t>1. Forest School is a long-term process</a:t>
            </a:r>
          </a:p>
          <a:p>
            <a:r>
              <a:rPr lang="en-GB" dirty="0"/>
              <a:t>2. Forest School takes place in a natural wooded environment</a:t>
            </a:r>
          </a:p>
          <a:p>
            <a:r>
              <a:rPr lang="en-GB" dirty="0"/>
              <a:t>3. Forest School aims to promote holistic development</a:t>
            </a:r>
          </a:p>
          <a:p>
            <a:r>
              <a:rPr lang="en-GB" dirty="0"/>
              <a:t>4. Forest School offers learners the opportunity to take supported risks</a:t>
            </a:r>
          </a:p>
          <a:p>
            <a:r>
              <a:rPr lang="en-GB" dirty="0"/>
              <a:t>5. Forest School is run by qualified Forest School practitioners</a:t>
            </a:r>
          </a:p>
          <a:p>
            <a:r>
              <a:rPr lang="en-GB" dirty="0"/>
              <a:t>6. Forest School uses a range of learner-centred processes</a:t>
            </a:r>
          </a:p>
          <a:p>
            <a:endParaRPr lang="en-GB" dirty="0"/>
          </a:p>
        </p:txBody>
      </p:sp>
      <p:pic>
        <p:nvPicPr>
          <p:cNvPr id="1026" name="Picture 2" descr="What are Forest Schools? | Twinkl Teaching Wiki - Twinkl">
            <a:extLst>
              <a:ext uri="{FF2B5EF4-FFF2-40B4-BE49-F238E27FC236}">
                <a16:creationId xmlns:a16="http://schemas.microsoft.com/office/drawing/2014/main" id="{EA2F27F4-6F6D-4ACF-B066-B929C2323F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6765" y="3946150"/>
            <a:ext cx="4882184" cy="27433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6932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CD8A65-A59F-4982-9E92-44D455E82230}"/>
              </a:ext>
            </a:extLst>
          </p:cNvPr>
          <p:cNvSpPr>
            <a:spLocks noGrp="1"/>
          </p:cNvSpPr>
          <p:nvPr>
            <p:ph type="title"/>
          </p:nvPr>
        </p:nvSpPr>
        <p:spPr/>
        <p:txBody>
          <a:bodyPr/>
          <a:lstStyle/>
          <a:p>
            <a:r>
              <a:rPr lang="en-GB" dirty="0"/>
              <a:t>Behaviour at Forest School</a:t>
            </a:r>
          </a:p>
        </p:txBody>
      </p:sp>
      <p:sp>
        <p:nvSpPr>
          <p:cNvPr id="5" name="Content Placeholder 2">
            <a:extLst>
              <a:ext uri="{FF2B5EF4-FFF2-40B4-BE49-F238E27FC236}">
                <a16:creationId xmlns:a16="http://schemas.microsoft.com/office/drawing/2014/main" id="{236F7CBD-0426-49F4-A89D-7F7F51C633CE}"/>
              </a:ext>
            </a:extLst>
          </p:cNvPr>
          <p:cNvSpPr txBox="1">
            <a:spLocks/>
          </p:cNvSpPr>
          <p:nvPr/>
        </p:nvSpPr>
        <p:spPr>
          <a:xfrm>
            <a:off x="2592925" y="1664383"/>
            <a:ext cx="8915400" cy="377762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en-US" altLang="en-US" sz="2400" dirty="0">
                <a:solidFill>
                  <a:schemeClr val="tx1"/>
                </a:solidFill>
              </a:rPr>
              <a:t>Encouraging Respect for Others</a:t>
            </a:r>
          </a:p>
          <a:p>
            <a:r>
              <a:rPr lang="en-US" altLang="en-US" sz="2400" dirty="0">
                <a:solidFill>
                  <a:schemeClr val="tx1"/>
                </a:solidFill>
              </a:rPr>
              <a:t>Managing Risk Responsibly</a:t>
            </a:r>
          </a:p>
          <a:p>
            <a:r>
              <a:rPr lang="en-US" altLang="en-US" sz="2400" dirty="0">
                <a:solidFill>
                  <a:schemeClr val="tx1"/>
                </a:solidFill>
              </a:rPr>
              <a:t>Problem-Solving and Conflict Resolution</a:t>
            </a:r>
          </a:p>
          <a:p>
            <a:r>
              <a:rPr lang="en-US" altLang="en-US" sz="2400" dirty="0">
                <a:solidFill>
                  <a:schemeClr val="tx1"/>
                </a:solidFill>
              </a:rPr>
              <a:t>Emotional Development</a:t>
            </a:r>
          </a:p>
          <a:p>
            <a:endParaRPr lang="en-GB" dirty="0"/>
          </a:p>
        </p:txBody>
      </p:sp>
      <p:pic>
        <p:nvPicPr>
          <p:cNvPr id="3074" name="Picture 2" descr="The Outdoors Group: Forest School, Training &amp; Education">
            <a:extLst>
              <a:ext uri="{FF2B5EF4-FFF2-40B4-BE49-F238E27FC236}">
                <a16:creationId xmlns:a16="http://schemas.microsoft.com/office/drawing/2014/main" id="{9BDD421A-ACB1-4AED-B0C7-3A67F99280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4095" y="3939596"/>
            <a:ext cx="4458736" cy="250803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Forest Schools Are Vital for Child Development and Wellbeing">
            <a:extLst>
              <a:ext uri="{FF2B5EF4-FFF2-40B4-BE49-F238E27FC236}">
                <a16:creationId xmlns:a16="http://schemas.microsoft.com/office/drawing/2014/main" id="{6189A7E2-4342-4150-AE62-7BCBC731D0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97014" y="3673757"/>
            <a:ext cx="4052958" cy="3039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47319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86FA1-F677-4A33-BE39-FE2DEA4FC5F7}"/>
              </a:ext>
            </a:extLst>
          </p:cNvPr>
          <p:cNvSpPr>
            <a:spLocks noGrp="1"/>
          </p:cNvSpPr>
          <p:nvPr>
            <p:ph type="title"/>
          </p:nvPr>
        </p:nvSpPr>
        <p:spPr/>
        <p:txBody>
          <a:bodyPr/>
          <a:lstStyle/>
          <a:p>
            <a:r>
              <a:rPr lang="en-GB" dirty="0"/>
              <a:t>Activities at forest school</a:t>
            </a:r>
          </a:p>
        </p:txBody>
      </p:sp>
      <p:sp>
        <p:nvSpPr>
          <p:cNvPr id="5" name="Content Placeholder 2">
            <a:extLst>
              <a:ext uri="{FF2B5EF4-FFF2-40B4-BE49-F238E27FC236}">
                <a16:creationId xmlns:a16="http://schemas.microsoft.com/office/drawing/2014/main" id="{0D3BAE69-2B04-4928-AD2D-5B50D3B7DDCE}"/>
              </a:ext>
            </a:extLst>
          </p:cNvPr>
          <p:cNvSpPr txBox="1">
            <a:spLocks/>
          </p:cNvSpPr>
          <p:nvPr/>
        </p:nvSpPr>
        <p:spPr>
          <a:xfrm>
            <a:off x="2592925" y="1792295"/>
            <a:ext cx="8915400" cy="377762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en-US" altLang="en-US" sz="2400" b="1" dirty="0">
                <a:solidFill>
                  <a:schemeClr val="tx1"/>
                </a:solidFill>
              </a:rPr>
              <a:t>Building Shelters and Dens</a:t>
            </a:r>
            <a:r>
              <a:rPr lang="en-US" altLang="en-US" sz="2400" dirty="0">
                <a:solidFill>
                  <a:schemeClr val="tx1"/>
                </a:solidFill>
              </a:rPr>
              <a:t>: </a:t>
            </a:r>
          </a:p>
          <a:p>
            <a:r>
              <a:rPr lang="en-US" altLang="en-US" sz="2400" b="1" dirty="0">
                <a:solidFill>
                  <a:schemeClr val="tx1"/>
                </a:solidFill>
              </a:rPr>
              <a:t>Nature Exploration </a:t>
            </a:r>
          </a:p>
          <a:p>
            <a:r>
              <a:rPr lang="en-US" altLang="en-US" sz="2400" b="1" dirty="0">
                <a:solidFill>
                  <a:schemeClr val="tx1"/>
                </a:solidFill>
              </a:rPr>
              <a:t>Fire Safety, Lighting and cooking</a:t>
            </a:r>
            <a:endParaRPr lang="en-US" altLang="en-US" sz="2400" dirty="0">
              <a:solidFill>
                <a:schemeClr val="tx1"/>
              </a:solidFill>
            </a:endParaRPr>
          </a:p>
          <a:p>
            <a:r>
              <a:rPr lang="en-US" altLang="en-US" sz="2400" b="1" dirty="0">
                <a:solidFill>
                  <a:schemeClr val="tx1"/>
                </a:solidFill>
              </a:rPr>
              <a:t>Managing risks</a:t>
            </a:r>
          </a:p>
          <a:p>
            <a:r>
              <a:rPr lang="en-US" altLang="en-US" sz="2400" b="1" dirty="0">
                <a:solidFill>
                  <a:schemeClr val="tx1"/>
                </a:solidFill>
              </a:rPr>
              <a:t>Creative Art</a:t>
            </a:r>
            <a:endParaRPr lang="en-US" altLang="en-US" sz="2400" dirty="0">
              <a:solidFill>
                <a:schemeClr val="tx1"/>
              </a:solidFill>
            </a:endParaRPr>
          </a:p>
          <a:p>
            <a:endParaRPr lang="en-GB" dirty="0"/>
          </a:p>
        </p:txBody>
      </p:sp>
      <p:pic>
        <p:nvPicPr>
          <p:cNvPr id="4098" name="Picture 2" descr="Pear Tree Mead Academy - Forest School/Outdoor Learning">
            <a:extLst>
              <a:ext uri="{FF2B5EF4-FFF2-40B4-BE49-F238E27FC236}">
                <a16:creationId xmlns:a16="http://schemas.microsoft.com/office/drawing/2014/main" id="{6F900412-197C-4A81-A37E-137DDEF946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98822" y="459511"/>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Forest School - Carousel Nursery Schools">
            <a:extLst>
              <a:ext uri="{FF2B5EF4-FFF2-40B4-BE49-F238E27FC236}">
                <a16:creationId xmlns:a16="http://schemas.microsoft.com/office/drawing/2014/main" id="{8613FE61-8D6E-48C1-9016-CB1ED15BC81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69101" y="2491102"/>
            <a:ext cx="3078815" cy="307881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The Pros and Cons of Forest School - Muddy Puddles Kidswear">
            <a:extLst>
              <a:ext uri="{FF2B5EF4-FFF2-40B4-BE49-F238E27FC236}">
                <a16:creationId xmlns:a16="http://schemas.microsoft.com/office/drawing/2014/main" id="{5763C14C-E8AB-4473-A2FD-AAEADCDFE08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7210" y="4738424"/>
            <a:ext cx="2494479" cy="166298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AE5F1E43-141A-4855-9ED0-B4BA558EC7A7}"/>
              </a:ext>
            </a:extLst>
          </p:cNvPr>
          <p:cNvPicPr>
            <a:picLocks noChangeAspect="1"/>
          </p:cNvPicPr>
          <p:nvPr/>
        </p:nvPicPr>
        <p:blipFill>
          <a:blip r:embed="rId6"/>
          <a:stretch>
            <a:fillRect/>
          </a:stretch>
        </p:blipFill>
        <p:spPr>
          <a:xfrm>
            <a:off x="4779237" y="4368177"/>
            <a:ext cx="3441436" cy="2055805"/>
          </a:xfrm>
          <a:prstGeom prst="rect">
            <a:avLst/>
          </a:prstGeom>
        </p:spPr>
      </p:pic>
    </p:spTree>
    <p:extLst>
      <p:ext uri="{BB962C8B-B14F-4D97-AF65-F5344CB8AC3E}">
        <p14:creationId xmlns:p14="http://schemas.microsoft.com/office/powerpoint/2010/main" val="8505134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B6E79-4E69-446B-B9DA-3E6DE9016651}"/>
              </a:ext>
            </a:extLst>
          </p:cNvPr>
          <p:cNvSpPr>
            <a:spLocks noGrp="1"/>
          </p:cNvSpPr>
          <p:nvPr>
            <p:ph type="title"/>
          </p:nvPr>
        </p:nvSpPr>
        <p:spPr/>
        <p:txBody>
          <a:bodyPr/>
          <a:lstStyle/>
          <a:p>
            <a:r>
              <a:rPr lang="en-GB" dirty="0"/>
              <a:t>What does Forest School look like?</a:t>
            </a:r>
          </a:p>
        </p:txBody>
      </p:sp>
      <p:sp>
        <p:nvSpPr>
          <p:cNvPr id="3" name="Content Placeholder 2">
            <a:extLst>
              <a:ext uri="{FF2B5EF4-FFF2-40B4-BE49-F238E27FC236}">
                <a16:creationId xmlns:a16="http://schemas.microsoft.com/office/drawing/2014/main" id="{F7D8E19E-A8C5-496A-B1A2-4321AD83735D}"/>
              </a:ext>
            </a:extLst>
          </p:cNvPr>
          <p:cNvSpPr>
            <a:spLocks noGrp="1"/>
          </p:cNvSpPr>
          <p:nvPr>
            <p:ph idx="1"/>
          </p:nvPr>
        </p:nvSpPr>
        <p:spPr>
          <a:xfrm>
            <a:off x="2589212" y="1905000"/>
            <a:ext cx="8915400" cy="3777622"/>
          </a:xfrm>
        </p:spPr>
        <p:txBody>
          <a:bodyPr/>
          <a:lstStyle/>
          <a:p>
            <a:r>
              <a:rPr lang="en-GB" dirty="0"/>
              <a:t>https://www.youtube.com/watch?v=-9ADLZv7jms</a:t>
            </a:r>
          </a:p>
        </p:txBody>
      </p:sp>
      <p:pic>
        <p:nvPicPr>
          <p:cNvPr id="5" name="Picture 4">
            <a:extLst>
              <a:ext uri="{FF2B5EF4-FFF2-40B4-BE49-F238E27FC236}">
                <a16:creationId xmlns:a16="http://schemas.microsoft.com/office/drawing/2014/main" id="{2B4150CF-840E-4D57-8437-6BDFC1B3AA98}"/>
              </a:ext>
            </a:extLst>
          </p:cNvPr>
          <p:cNvPicPr>
            <a:picLocks noChangeAspect="1"/>
          </p:cNvPicPr>
          <p:nvPr/>
        </p:nvPicPr>
        <p:blipFill>
          <a:blip r:embed="rId2"/>
          <a:stretch>
            <a:fillRect/>
          </a:stretch>
        </p:blipFill>
        <p:spPr>
          <a:xfrm>
            <a:off x="2589212" y="2523922"/>
            <a:ext cx="7350796" cy="4439590"/>
          </a:xfrm>
          <a:prstGeom prst="rect">
            <a:avLst/>
          </a:prstGeom>
        </p:spPr>
      </p:pic>
    </p:spTree>
    <p:extLst>
      <p:ext uri="{BB962C8B-B14F-4D97-AF65-F5344CB8AC3E}">
        <p14:creationId xmlns:p14="http://schemas.microsoft.com/office/powerpoint/2010/main" val="2700648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8F730-8964-42E1-9891-EB2D7B6638E0}"/>
              </a:ext>
            </a:extLst>
          </p:cNvPr>
          <p:cNvSpPr>
            <a:spLocks noGrp="1"/>
          </p:cNvSpPr>
          <p:nvPr>
            <p:ph type="title"/>
          </p:nvPr>
        </p:nvSpPr>
        <p:spPr/>
        <p:txBody>
          <a:bodyPr/>
          <a:lstStyle/>
          <a:p>
            <a:r>
              <a:rPr lang="en-GB" dirty="0"/>
              <a:t>Whatever the weather</a:t>
            </a:r>
          </a:p>
        </p:txBody>
      </p:sp>
      <p:sp>
        <p:nvSpPr>
          <p:cNvPr id="3" name="Content Placeholder 2">
            <a:extLst>
              <a:ext uri="{FF2B5EF4-FFF2-40B4-BE49-F238E27FC236}">
                <a16:creationId xmlns:a16="http://schemas.microsoft.com/office/drawing/2014/main" id="{88D7DE7C-41E1-450A-AC17-DAFCFDA3CE31}"/>
              </a:ext>
            </a:extLst>
          </p:cNvPr>
          <p:cNvSpPr>
            <a:spLocks noGrp="1"/>
          </p:cNvSpPr>
          <p:nvPr>
            <p:ph idx="1"/>
          </p:nvPr>
        </p:nvSpPr>
        <p:spPr/>
        <p:txBody>
          <a:bodyPr/>
          <a:lstStyle/>
          <a:p>
            <a:r>
              <a:rPr lang="en-GB" dirty="0"/>
              <a:t>Children will experience all different weather conditions. </a:t>
            </a:r>
          </a:p>
          <a:p>
            <a:r>
              <a:rPr lang="en-GB" dirty="0"/>
              <a:t>Duty of the Forest School Leader to ensure children have access to their basic needs (shelter, food, water, warmth)</a:t>
            </a:r>
          </a:p>
          <a:p>
            <a:r>
              <a:rPr lang="en-GB" dirty="0"/>
              <a:t>Clothing varies slightly through Autumn, Spring Summer and Winter </a:t>
            </a:r>
          </a:p>
          <a:p>
            <a:r>
              <a:rPr lang="en-GB" dirty="0"/>
              <a:t>Long sleeved t-shirts and long pants are essential</a:t>
            </a:r>
          </a:p>
          <a:p>
            <a:endParaRPr lang="en-GB" dirty="0"/>
          </a:p>
        </p:txBody>
      </p:sp>
      <p:pic>
        <p:nvPicPr>
          <p:cNvPr id="5122" name="Picture 2" descr="Little Forest Folk | Holiday Camp Recommended Kit List | Forest School">
            <a:extLst>
              <a:ext uri="{FF2B5EF4-FFF2-40B4-BE49-F238E27FC236}">
                <a16:creationId xmlns:a16="http://schemas.microsoft.com/office/drawing/2014/main" id="{6D67CA3A-BE0F-432C-8021-A535A3E248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8467" y="4022411"/>
            <a:ext cx="4156145" cy="2770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61820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F2F98-4598-421C-8B17-A2AC5F82739A}"/>
              </a:ext>
            </a:extLst>
          </p:cNvPr>
          <p:cNvSpPr>
            <a:spLocks noGrp="1"/>
          </p:cNvSpPr>
          <p:nvPr>
            <p:ph type="title"/>
          </p:nvPr>
        </p:nvSpPr>
        <p:spPr/>
        <p:txBody>
          <a:bodyPr/>
          <a:lstStyle/>
          <a:p>
            <a:r>
              <a:rPr lang="en-GB" dirty="0"/>
              <a:t>Questions?</a:t>
            </a:r>
          </a:p>
        </p:txBody>
      </p:sp>
      <p:sp>
        <p:nvSpPr>
          <p:cNvPr id="3" name="Content Placeholder 2">
            <a:extLst>
              <a:ext uri="{FF2B5EF4-FFF2-40B4-BE49-F238E27FC236}">
                <a16:creationId xmlns:a16="http://schemas.microsoft.com/office/drawing/2014/main" id="{1E417613-1E58-4F01-8EF7-AAF62A1504E2}"/>
              </a:ext>
            </a:extLst>
          </p:cNvPr>
          <p:cNvSpPr>
            <a:spLocks noGrp="1"/>
          </p:cNvSpPr>
          <p:nvPr>
            <p:ph idx="1"/>
          </p:nvPr>
        </p:nvSpPr>
        <p:spPr/>
        <p:txBody>
          <a:bodyPr>
            <a:normAutofit/>
          </a:bodyPr>
          <a:lstStyle/>
          <a:p>
            <a:pPr marL="0" indent="0">
              <a:buNone/>
            </a:pPr>
            <a:r>
              <a:rPr lang="en-GB" sz="2400" dirty="0"/>
              <a:t>Thank you for taking the time to come and listen. We hope that all the children will thoroughly enjoy the adventure!</a:t>
            </a:r>
          </a:p>
        </p:txBody>
      </p:sp>
      <p:pic>
        <p:nvPicPr>
          <p:cNvPr id="6146" name="Picture 2" descr="Forest School | St Stephen's C of E Primary School">
            <a:extLst>
              <a:ext uri="{FF2B5EF4-FFF2-40B4-BE49-F238E27FC236}">
                <a16:creationId xmlns:a16="http://schemas.microsoft.com/office/drawing/2014/main" id="{8E9F68CA-787E-46A0-ABAC-CB4A9280B9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560" y="3080374"/>
            <a:ext cx="2468217" cy="3578087"/>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Forest School Quotes">
            <a:extLst>
              <a:ext uri="{FF2B5EF4-FFF2-40B4-BE49-F238E27FC236}">
                <a16:creationId xmlns:a16="http://schemas.microsoft.com/office/drawing/2014/main" id="{1BE4A94E-F4EF-48B6-BDFC-BF01BDBE22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5346" y="3080373"/>
            <a:ext cx="2386220" cy="3578087"/>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Profile for N E L L Y ' S">
            <a:extLst>
              <a:ext uri="{FF2B5EF4-FFF2-40B4-BE49-F238E27FC236}">
                <a16:creationId xmlns:a16="http://schemas.microsoft.com/office/drawing/2014/main" id="{207ED1A0-EDE7-4B52-AAB4-940878112E3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01136" y="3080377"/>
            <a:ext cx="2803304" cy="35780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2853066"/>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122</TotalTime>
  <Words>1929</Words>
  <Application>Microsoft Office PowerPoint</Application>
  <PresentationFormat>Widescreen</PresentationFormat>
  <Paragraphs>103</Paragraphs>
  <Slides>8</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Century Gothic</vt:lpstr>
      <vt:lpstr>Wingdings 3</vt:lpstr>
      <vt:lpstr>Wisp</vt:lpstr>
      <vt:lpstr>Forest School</vt:lpstr>
      <vt:lpstr>What is Forest School?</vt:lpstr>
      <vt:lpstr>Forest School Principles</vt:lpstr>
      <vt:lpstr>Behaviour at Forest School</vt:lpstr>
      <vt:lpstr>Activities at forest school</vt:lpstr>
      <vt:lpstr>What does Forest School look like?</vt:lpstr>
      <vt:lpstr>Whatever the weather</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Forest School</dc:title>
  <dc:creator>Tom Atkinson</dc:creator>
  <cp:lastModifiedBy>Marie Hilton</cp:lastModifiedBy>
  <cp:revision>12</cp:revision>
  <dcterms:created xsi:type="dcterms:W3CDTF">2025-03-17T11:40:52Z</dcterms:created>
  <dcterms:modified xsi:type="dcterms:W3CDTF">2025-05-13T14:28:58Z</dcterms:modified>
</cp:coreProperties>
</file>