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63" r:id="rId3"/>
    <p:sldId id="262" r:id="rId4"/>
    <p:sldId id="266" r:id="rId5"/>
    <p:sldId id="259" r:id="rId6"/>
    <p:sldId id="265" r:id="rId7"/>
    <p:sldId id="261" r:id="rId8"/>
    <p:sldId id="269" r:id="rId9"/>
    <p:sldId id="271" r:id="rId10"/>
    <p:sldId id="286" r:id="rId11"/>
    <p:sldId id="270" r:id="rId12"/>
    <p:sldId id="264" r:id="rId13"/>
    <p:sldId id="287" r:id="rId14"/>
  </p:sldIdLst>
  <p:sldSz cx="9144000" cy="6858000" type="screen4x3"/>
  <p:notesSz cx="6797675" cy="9926638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 snapToObjects="1">
      <p:cViewPr varScale="1">
        <p:scale>
          <a:sx n="63" d="100"/>
          <a:sy n="63" d="100"/>
        </p:scale>
        <p:origin x="1378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GB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9A6B8A7D-153C-4699-9DF2-A090A3FE49B1}" type="datetimeFigureOut">
              <a:rPr lang="en-GB"/>
              <a:pPr/>
              <a:t>14/02/2025</a:t>
            </a:fld>
            <a:endParaRPr lang="en-GB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GB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521D9503-6507-415D-B422-697B6B4CC4A5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E6F004-0BB6-4D68-B050-EB1D0296B71F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4FD0E-BFC6-43CB-B691-C26CDBD05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168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7B300-2098-4F10-9E12-85EDDABDF87A}" type="datetimeFigureOut">
              <a:rPr lang="en-US"/>
              <a:pPr>
                <a:defRPr/>
              </a:pPr>
              <a:t>2/14/2025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2366E-3F23-454C-B2D3-117C00D5C60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9290E-0573-4D6E-BA6E-B5CFF824B597}" type="datetimeFigureOut">
              <a:rPr lang="en-US"/>
              <a:pPr>
                <a:defRPr/>
              </a:pPr>
              <a:t>2/14/2025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C444B3-B763-4C79-AD93-5D3D350FE9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86785-6713-4BA3-9FEB-B57125FB0529}" type="datetimeFigureOut">
              <a:rPr lang="en-US"/>
              <a:pPr>
                <a:defRPr/>
              </a:pPr>
              <a:t>2/14/2025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4A454-76EE-43B6-B1F9-1902037F18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EDC21-F22F-4D71-A7F3-120A503096DE}" type="datetimeFigureOut">
              <a:rPr lang="en-US"/>
              <a:pPr>
                <a:defRPr/>
              </a:pPr>
              <a:t>2/14/2025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E20FC-7E12-431F-A8DF-B1B51A5E3E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5F41A-63E0-4727-A294-0C9E555D9EF9}" type="datetimeFigureOut">
              <a:rPr lang="en-US"/>
              <a:pPr>
                <a:defRPr/>
              </a:pPr>
              <a:t>2/14/2025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E7C01-1976-4EEF-8796-89065E35AE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96679-3E11-4B85-9C43-F047DBFCB71A}" type="datetimeFigureOut">
              <a:rPr lang="en-US"/>
              <a:pPr>
                <a:defRPr/>
              </a:pPr>
              <a:t>2/14/2025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5B98A-BD06-4606-B806-CFD1AE2E9BB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D89DF-191C-4E30-BD0A-FB39B1E8E2CA}" type="datetimeFigureOut">
              <a:rPr lang="en-US"/>
              <a:pPr>
                <a:defRPr/>
              </a:pPr>
              <a:t>2/14/2025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6D0E5-F932-4C6E-ACAA-38D7BEEE99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20879-DC6A-4BE5-9771-EA45806D7156}" type="datetimeFigureOut">
              <a:rPr lang="en-US"/>
              <a:pPr>
                <a:defRPr/>
              </a:pPr>
              <a:t>2/14/2025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3449F-9460-44AE-B83F-609CB75388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07D59-C695-437C-B5F3-E49781D3D203}" type="datetimeFigureOut">
              <a:rPr lang="en-US"/>
              <a:pPr>
                <a:defRPr/>
              </a:pPr>
              <a:t>2/14/2025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95FBC-4BC5-4444-A381-746CA310C96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25AC8-1048-479D-9472-0EBAA2448DB4}" type="datetimeFigureOut">
              <a:rPr lang="en-US"/>
              <a:pPr>
                <a:defRPr/>
              </a:pPr>
              <a:t>2/14/2025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B5185-5479-4C93-97E4-984E4E7E7D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5ABDF-F72A-4DB9-9AD2-59591CDA014A}" type="datetimeFigureOut">
              <a:rPr lang="en-US"/>
              <a:pPr>
                <a:defRPr/>
              </a:pPr>
              <a:t>2/14/2025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E0B80-8912-4592-9707-B20FB1912F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F98AF9-9A49-4069-9118-B3461242102C}" type="datetimeFigureOut">
              <a:rPr lang="en-US"/>
              <a:pPr>
                <a:defRPr/>
              </a:pPr>
              <a:t>2/14/2025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23FD3E-7C29-4A7D-B97B-F60132DDE7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reception.hfp@schools.sefton.gov.uk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685800" y="268288"/>
            <a:ext cx="7772400" cy="1470025"/>
          </a:xfrm>
        </p:spPr>
        <p:txBody>
          <a:bodyPr/>
          <a:lstStyle/>
          <a:p>
            <a:r>
              <a:rPr lang="en-GB" sz="9600" dirty="0">
                <a:latin typeface="Letter-join Print Plus 1" panose="02000805000000020003" pitchFamily="50" charset="0"/>
              </a:rPr>
              <a:t>Welcome to</a:t>
            </a:r>
          </a:p>
        </p:txBody>
      </p:sp>
      <p:sp>
        <p:nvSpPr>
          <p:cNvPr id="13314" name="Subtitle 2"/>
          <p:cNvSpPr>
            <a:spLocks noGrp="1"/>
          </p:cNvSpPr>
          <p:nvPr>
            <p:ph type="subTitle" idx="1"/>
          </p:nvPr>
        </p:nvSpPr>
        <p:spPr>
          <a:xfrm>
            <a:off x="419100" y="1603375"/>
            <a:ext cx="8310563" cy="1752600"/>
          </a:xfrm>
        </p:spPr>
        <p:txBody>
          <a:bodyPr/>
          <a:lstStyle/>
          <a:p>
            <a:r>
              <a:rPr lang="en-GB" sz="9600" dirty="0">
                <a:solidFill>
                  <a:schemeClr val="tx1"/>
                </a:solidFill>
                <a:latin typeface="Letter-join Print Plus 1" panose="02000805000000020003" pitchFamily="50" charset="0"/>
              </a:rPr>
              <a:t>Holy Family Reception  </a:t>
            </a:r>
          </a:p>
          <a:p>
            <a:r>
              <a:rPr lang="en-GB" sz="9600" dirty="0">
                <a:solidFill>
                  <a:schemeClr val="tx1"/>
                </a:solidFill>
                <a:latin typeface="Letter-join Print Plus 1" panose="02000805000000020003" pitchFamily="50" charset="0"/>
              </a:rPr>
              <a:t>Class RL 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19100" y="395288"/>
            <a:ext cx="8310563" cy="6089650"/>
          </a:xfrm>
          <a:prstGeom prst="rect">
            <a:avLst/>
          </a:prstGeom>
          <a:noFill/>
          <a:ln w="76200" cmpd="sng"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Letter-join Print Plus 1" panose="02000805000000020003" pitchFamily="50" charset="0"/>
            </a:endParaRPr>
          </a:p>
        </p:txBody>
      </p:sp>
      <p:pic>
        <p:nvPicPr>
          <p:cNvPr id="1331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1800" y="4487863"/>
            <a:ext cx="2835275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888" y="4487863"/>
            <a:ext cx="2835275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ubtitle 2"/>
          <p:cNvSpPr>
            <a:spLocks noGrp="1"/>
          </p:cNvSpPr>
          <p:nvPr>
            <p:ph type="subTitle" idx="1"/>
          </p:nvPr>
        </p:nvSpPr>
        <p:spPr>
          <a:xfrm>
            <a:off x="419100" y="395288"/>
            <a:ext cx="8310563" cy="1752600"/>
          </a:xfrm>
        </p:spPr>
        <p:txBody>
          <a:bodyPr/>
          <a:lstStyle/>
          <a:p>
            <a:r>
              <a:rPr lang="en-GB" sz="9600" dirty="0">
                <a:solidFill>
                  <a:schemeClr val="tx1"/>
                </a:solidFill>
                <a:latin typeface="Letter-join Print Plus 1" panose="02000805000000020003" pitchFamily="50" charset="0"/>
              </a:rPr>
              <a:t>Living, loving, learning as followers of Jesus Christ</a:t>
            </a:r>
          </a:p>
        </p:txBody>
      </p:sp>
      <p:sp>
        <p:nvSpPr>
          <p:cNvPr id="4" name="Rectangle 3"/>
          <p:cNvSpPr/>
          <p:nvPr/>
        </p:nvSpPr>
        <p:spPr>
          <a:xfrm>
            <a:off x="419100" y="395288"/>
            <a:ext cx="8310563" cy="6089650"/>
          </a:xfrm>
          <a:prstGeom prst="rect">
            <a:avLst/>
          </a:prstGeom>
          <a:noFill/>
          <a:ln w="76200" cmpd="sng"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u="sng" dirty="0">
                <a:latin typeface="Letter-join Print Plus 1" panose="02000805000000020003" pitchFamily="50" charset="0"/>
              </a:rPr>
              <a:t>Reception Team</a:t>
            </a:r>
          </a:p>
        </p:txBody>
      </p:sp>
      <p:pic>
        <p:nvPicPr>
          <p:cNvPr id="17411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4717" y="1417638"/>
            <a:ext cx="1064365" cy="15649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412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66964" y="1417637"/>
            <a:ext cx="1134919" cy="15649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Rectangle 6"/>
          <p:cNvSpPr/>
          <p:nvPr/>
        </p:nvSpPr>
        <p:spPr>
          <a:xfrm>
            <a:off x="457200" y="356448"/>
            <a:ext cx="8056562" cy="3983904"/>
          </a:xfrm>
          <a:prstGeom prst="rect">
            <a:avLst/>
          </a:prstGeom>
          <a:noFill/>
          <a:ln w="76200" cmpd="sng"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4" name="TextBox 7"/>
          <p:cNvSpPr txBox="1">
            <a:spLocks noChangeArrowheads="1"/>
          </p:cNvSpPr>
          <p:nvPr/>
        </p:nvSpPr>
        <p:spPr bwMode="auto">
          <a:xfrm>
            <a:off x="671542" y="3111231"/>
            <a:ext cx="18907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dirty="0">
                <a:latin typeface="Letter-join Print Plus 1" panose="02000805000000020003" pitchFamily="50" charset="0"/>
              </a:rPr>
              <a:t>Miss Loveless</a:t>
            </a:r>
          </a:p>
          <a:p>
            <a:pPr algn="ctr"/>
            <a:r>
              <a:rPr lang="en-GB" dirty="0">
                <a:latin typeface="Letter-join Print Plus 1" panose="02000805000000020003" pitchFamily="50" charset="0"/>
              </a:rPr>
              <a:t>Teacher</a:t>
            </a:r>
          </a:p>
        </p:txBody>
      </p:sp>
      <p:sp>
        <p:nvSpPr>
          <p:cNvPr id="17418" name="TextBox 10"/>
          <p:cNvSpPr txBox="1">
            <a:spLocks noChangeArrowheads="1"/>
          </p:cNvSpPr>
          <p:nvPr/>
        </p:nvSpPr>
        <p:spPr bwMode="auto">
          <a:xfrm>
            <a:off x="4296819" y="3153265"/>
            <a:ext cx="18907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Letter-join Print Plus 1" panose="02000805000000020003" pitchFamily="50" charset="0"/>
              </a:rPr>
              <a:t>Mrs </a:t>
            </a:r>
            <a:r>
              <a:rPr lang="en-GB" dirty="0" err="1">
                <a:latin typeface="Letter-join Print Plus 1" panose="02000805000000020003" pitchFamily="50" charset="0"/>
              </a:rPr>
              <a:t>Clementson</a:t>
            </a:r>
            <a:endParaRPr lang="en-GB" dirty="0">
              <a:latin typeface="Letter-join Print Plus 1" panose="02000805000000020003" pitchFamily="50" charset="0"/>
            </a:endParaRPr>
          </a:p>
          <a:p>
            <a:pPr algn="ctr"/>
            <a:r>
              <a:rPr lang="en-GB" dirty="0">
                <a:latin typeface="Letter-join Print Plus 1" panose="02000805000000020003" pitchFamily="50" charset="0"/>
              </a:rPr>
              <a:t>T.A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6BBDCC76-75A7-8B1B-C3B2-10DDBBCCE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2073" y="3111231"/>
            <a:ext cx="20447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dirty="0">
                <a:latin typeface="Letter-join Print Plus 1" panose="02000805000000020003" pitchFamily="50" charset="0"/>
              </a:rPr>
              <a:t>Miss Magda</a:t>
            </a:r>
          </a:p>
          <a:p>
            <a:pPr algn="ctr"/>
            <a:r>
              <a:rPr lang="en-GB" dirty="0">
                <a:latin typeface="Letter-join Print Plus 1" panose="02000805000000020003" pitchFamily="50" charset="0"/>
              </a:rPr>
              <a:t>T.A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99DB4A-7FA9-46C7-B5C0-526E9AA3C88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944" t="27636" r="62086" b="36178"/>
          <a:stretch/>
        </p:blipFill>
        <p:spPr>
          <a:xfrm>
            <a:off x="2781215" y="1399556"/>
            <a:ext cx="1178158" cy="160107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6" name="TextBox 9">
            <a:extLst>
              <a:ext uri="{FF2B5EF4-FFF2-40B4-BE49-F238E27FC236}">
                <a16:creationId xmlns:a16="http://schemas.microsoft.com/office/drawing/2014/main" id="{9438815B-C978-422A-9E3E-A3B4BCA566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0193" y="3121601"/>
            <a:ext cx="20447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dirty="0">
                <a:latin typeface="Letter-join Print Plus 1" panose="02000805000000020003" pitchFamily="50" charset="0"/>
              </a:rPr>
              <a:t>Miss Crouch</a:t>
            </a:r>
          </a:p>
          <a:p>
            <a:pPr algn="ctr"/>
            <a:r>
              <a:rPr lang="en-GB" dirty="0">
                <a:latin typeface="Letter-join Print Plus 1" panose="02000805000000020003" pitchFamily="50" charset="0"/>
              </a:rPr>
              <a:t>Teacher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C3124BC-4DED-41FC-9FAA-5D3B4468C7D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4" t="11169" r="4879" b="8320"/>
          <a:stretch/>
        </p:blipFill>
        <p:spPr>
          <a:xfrm rot="5400000">
            <a:off x="4475108" y="1600317"/>
            <a:ext cx="1576121" cy="123572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Google Shape;84;p16">
            <a:extLst>
              <a:ext uri="{FF2B5EF4-FFF2-40B4-BE49-F238E27FC236}">
                <a16:creationId xmlns:a16="http://schemas.microsoft.com/office/drawing/2014/main" id="{BC076622-51EB-451D-849D-64FFC260EF10}"/>
              </a:ext>
            </a:extLst>
          </p:cNvPr>
          <p:cNvSpPr txBox="1">
            <a:spLocks/>
          </p:cNvSpPr>
          <p:nvPr/>
        </p:nvSpPr>
        <p:spPr bwMode="auto">
          <a:xfrm>
            <a:off x="246992" y="4528817"/>
            <a:ext cx="8531247" cy="44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spcFirstLastPara="1" vert="horz" wrap="square" lIns="91425" tIns="91425" rIns="91425" bIns="91425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240" indent="0">
              <a:lnSpc>
                <a:spcPct val="105000"/>
              </a:lnSpc>
              <a:buSzPts val="1560"/>
              <a:buNone/>
            </a:pPr>
            <a:r>
              <a:rPr lang="en-GB" sz="2400" dirty="0">
                <a:latin typeface="Letter-join Print Plus 1" panose="02000805000000020003" pitchFamily="50" charset="0"/>
                <a:ea typeface="Arial Rounded"/>
                <a:cs typeface="Arial Rounded"/>
                <a:sym typeface="Arial Rounded"/>
              </a:rPr>
              <a:t>Start of the day - </a:t>
            </a:r>
          </a:p>
          <a:p>
            <a:pPr marL="15240" indent="0">
              <a:lnSpc>
                <a:spcPct val="105000"/>
              </a:lnSpc>
              <a:buSzPts val="1560"/>
              <a:buNone/>
            </a:pPr>
            <a:r>
              <a:rPr lang="en-GB" sz="2400" dirty="0">
                <a:latin typeface="Letter-join Print Plus 1" panose="02000805000000020003" pitchFamily="50" charset="0"/>
                <a:ea typeface="Arial Rounded"/>
                <a:cs typeface="Arial Rounded"/>
                <a:sym typeface="Arial Rounded"/>
              </a:rPr>
              <a:t>Children should be on the playground, ready to line up at 8:55 when the classroom doors are opened. </a:t>
            </a:r>
          </a:p>
          <a:p>
            <a:pPr indent="0">
              <a:lnSpc>
                <a:spcPct val="105000"/>
              </a:lnSpc>
              <a:spcBef>
                <a:spcPts val="1200"/>
              </a:spcBef>
              <a:buSzPts val="770"/>
              <a:buFont typeface="Arial" charset="0"/>
              <a:buNone/>
            </a:pPr>
            <a:r>
              <a:rPr lang="en-GB" sz="1560" dirty="0">
                <a:latin typeface="Arial Rounded"/>
                <a:ea typeface="Arial Rounded"/>
                <a:cs typeface="Arial Rounded"/>
                <a:sym typeface="Arial Rounded"/>
              </a:rPr>
              <a:t>.</a:t>
            </a:r>
            <a:endParaRPr lang="en-GB" sz="2260" dirty="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indent="0">
              <a:lnSpc>
                <a:spcPct val="90000"/>
              </a:lnSpc>
              <a:spcBef>
                <a:spcPts val="1200"/>
              </a:spcBef>
              <a:buClr>
                <a:srgbClr val="000000"/>
              </a:buClr>
              <a:buSzPts val="770"/>
              <a:buFont typeface="Arial" charset="0"/>
              <a:buNone/>
            </a:pPr>
            <a:endParaRPr lang="en-GB"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90000"/>
              </a:lnSpc>
              <a:buClr>
                <a:srgbClr val="000000"/>
              </a:buClr>
              <a:buSzPts val="770"/>
              <a:buFont typeface="Arial" charset="0"/>
              <a:buNone/>
            </a:pPr>
            <a:endParaRPr lang="en-GB"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90000"/>
              </a:lnSpc>
              <a:buClr>
                <a:srgbClr val="000000"/>
              </a:buClr>
              <a:buSzPts val="770"/>
              <a:buFont typeface="Arial" charset="0"/>
              <a:buNone/>
            </a:pPr>
            <a:endParaRPr lang="en-GB"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90000"/>
              </a:lnSpc>
              <a:buClr>
                <a:srgbClr val="000000"/>
              </a:buClr>
              <a:buSzPts val="770"/>
              <a:buFont typeface="Arial" charset="0"/>
              <a:buNone/>
            </a:pPr>
            <a:endParaRPr lang="en-GB"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90000"/>
              </a:lnSpc>
              <a:buClr>
                <a:srgbClr val="000000"/>
              </a:buClr>
              <a:buSzPts val="770"/>
              <a:buFont typeface="Arial" charset="0"/>
              <a:buNone/>
            </a:pPr>
            <a:endParaRPr lang="en-GB" sz="156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5000"/>
              </a:lnSpc>
              <a:spcAft>
                <a:spcPts val="1200"/>
              </a:spcAft>
              <a:buSzPts val="770"/>
              <a:buFont typeface="Arial" charset="0"/>
              <a:buNone/>
            </a:pPr>
            <a:endParaRPr lang="en-GB" sz="1700" dirty="0"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Be-safe Be-kind Be-helpfu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936625"/>
            <a:ext cx="4338638" cy="5616575"/>
          </a:xfrm>
          <a:prstGeom prst="rect">
            <a:avLst/>
          </a:prstGeom>
          <a:noFill/>
        </p:spPr>
      </p:pic>
      <p:sp>
        <p:nvSpPr>
          <p:cNvPr id="26629" name="Rectangle 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  <a:noFill/>
          <a:ln/>
        </p:spPr>
        <p:txBody>
          <a:bodyPr/>
          <a:lstStyle/>
          <a:p>
            <a:r>
              <a:rPr lang="en-GB" u="sng" dirty="0">
                <a:latin typeface="Letter-join Print Plus 1" panose="02000805000000020003" pitchFamily="50" charset="0"/>
              </a:rPr>
              <a:t>Class RCL Rules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5757863" y="1879600"/>
            <a:ext cx="27320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</a:pPr>
            <a:endParaRPr lang="en-GB"/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5529263" y="1879600"/>
            <a:ext cx="3157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</a:pPr>
            <a:endParaRPr lang="en-GB"/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 rot="714558">
            <a:off x="5365756" y="1600812"/>
            <a:ext cx="2845094" cy="1323439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n-GB" sz="4000" dirty="0">
                <a:solidFill>
                  <a:srgbClr val="009900"/>
                </a:solidFill>
                <a:latin typeface="Letter-join Print Plus 1" panose="02000805000000020003" pitchFamily="50" charset="0"/>
              </a:rPr>
              <a:t>We go for green!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A71C09A-54BC-6D47-3CD6-8F5AE2E320D1}"/>
              </a:ext>
            </a:extLst>
          </p:cNvPr>
          <p:cNvSpPr/>
          <p:nvPr/>
        </p:nvSpPr>
        <p:spPr>
          <a:xfrm>
            <a:off x="419100" y="178676"/>
            <a:ext cx="8310563" cy="5948855"/>
          </a:xfrm>
          <a:prstGeom prst="rect">
            <a:avLst/>
          </a:prstGeom>
          <a:noFill/>
          <a:ln w="76200" cmpd="sng"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Picture 3" descr="Rainbow Draw Illustrations, Royalty-Free Vector Graphics &amp; Clip Art">
            <a:extLst>
              <a:ext uri="{FF2B5EF4-FFF2-40B4-BE49-F238E27FC236}">
                <a16:creationId xmlns:a16="http://schemas.microsoft.com/office/drawing/2014/main" id="{9A661501-4B0A-068B-5B94-047A82546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4438" y="3574622"/>
            <a:ext cx="3611974" cy="2428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9775" y="347663"/>
            <a:ext cx="4037013" cy="402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985604" y="244902"/>
            <a:ext cx="4092575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en-GB" sz="4000" dirty="0">
                <a:latin typeface="Letter-join Print Plus 1" panose="02000805000000020003" pitchFamily="50" charset="0"/>
              </a:rPr>
              <a:t>Please label everything!</a:t>
            </a:r>
          </a:p>
          <a:p>
            <a:pPr defTabSz="914400">
              <a:spcBef>
                <a:spcPct val="50000"/>
              </a:spcBef>
              <a:buFontTx/>
              <a:buChar char="•"/>
            </a:pPr>
            <a:r>
              <a:rPr lang="en-GB" sz="2000" dirty="0">
                <a:latin typeface="Letter-join Print Plus 1" panose="02000805000000020003" pitchFamily="50" charset="0"/>
              </a:rPr>
              <a:t>Coats</a:t>
            </a:r>
          </a:p>
          <a:p>
            <a:pPr defTabSz="914400">
              <a:spcBef>
                <a:spcPct val="50000"/>
              </a:spcBef>
              <a:buFontTx/>
              <a:buChar char="•"/>
            </a:pPr>
            <a:r>
              <a:rPr lang="en-GB" sz="2000" dirty="0">
                <a:latin typeface="Letter-join Print Plus 1" panose="02000805000000020003" pitchFamily="50" charset="0"/>
              </a:rPr>
              <a:t>Jumpers/cardigans</a:t>
            </a:r>
          </a:p>
          <a:p>
            <a:pPr defTabSz="914400">
              <a:spcBef>
                <a:spcPct val="50000"/>
              </a:spcBef>
              <a:buFontTx/>
              <a:buChar char="•"/>
            </a:pPr>
            <a:r>
              <a:rPr lang="en-GB" sz="2000" dirty="0">
                <a:latin typeface="Letter-join Print Plus 1" panose="02000805000000020003" pitchFamily="50" charset="0"/>
              </a:rPr>
              <a:t>Water bottles</a:t>
            </a:r>
          </a:p>
          <a:p>
            <a:pPr defTabSz="914400">
              <a:spcBef>
                <a:spcPct val="50000"/>
              </a:spcBef>
              <a:buFontTx/>
              <a:buChar char="•"/>
            </a:pPr>
            <a:r>
              <a:rPr lang="en-GB" sz="2000" dirty="0">
                <a:latin typeface="Letter-join Print Plus 1" panose="02000805000000020003" pitchFamily="50" charset="0"/>
              </a:rPr>
              <a:t>Book bags</a:t>
            </a:r>
          </a:p>
          <a:p>
            <a:pPr defTabSz="914400">
              <a:spcBef>
                <a:spcPct val="50000"/>
              </a:spcBef>
              <a:buFontTx/>
              <a:buChar char="•"/>
            </a:pPr>
            <a:r>
              <a:rPr lang="en-GB" sz="2000" dirty="0">
                <a:latin typeface="Letter-join Print Plus 1" panose="02000805000000020003" pitchFamily="50" charset="0"/>
              </a:rPr>
              <a:t>Shoes</a:t>
            </a:r>
          </a:p>
          <a:p>
            <a:pPr defTabSz="914400">
              <a:spcBef>
                <a:spcPct val="50000"/>
              </a:spcBef>
              <a:buFontTx/>
              <a:buChar char="•"/>
            </a:pPr>
            <a:r>
              <a:rPr lang="en-GB" sz="2000" dirty="0">
                <a:latin typeface="Letter-join Print Plus 1" panose="02000805000000020003" pitchFamily="50" charset="0"/>
              </a:rPr>
              <a:t>Track suit bottoms and hoodies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03225" y="4697413"/>
            <a:ext cx="4648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en-GB" sz="3200" dirty="0">
                <a:latin typeface="Letter-join Print Plus 1" panose="02000805000000020003" pitchFamily="50" charset="0"/>
              </a:rPr>
              <a:t>REMEMBER TO BRING IN A NAMED PAIR OF WELLINGTON BOOTS</a:t>
            </a:r>
          </a:p>
        </p:txBody>
      </p:sp>
      <p:pic>
        <p:nvPicPr>
          <p:cNvPr id="14342" name="Picture 6" descr="Blue Wellington Boots with Yellow Star Pattern clipart. Free download  transparent .PNG | Creazil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51425" y="4376738"/>
            <a:ext cx="1566863" cy="1644650"/>
          </a:xfrm>
          <a:prstGeom prst="rect">
            <a:avLst/>
          </a:prstGeom>
          <a:noFill/>
        </p:spPr>
      </p:pic>
      <p:sp>
        <p:nvSpPr>
          <p:cNvPr id="14344" name="AutoShape 8" descr="Rain Drop Clip Art - Clip Art Water Drops Png , Free Transparent Clipart -  ClipartKey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4345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05703">
            <a:off x="4221620" y="3836368"/>
            <a:ext cx="626236" cy="760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6684109" y="4435802"/>
            <a:ext cx="2198688" cy="20928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000" u="sng" dirty="0">
                <a:latin typeface="Letter-join Print Plus 1" panose="02000805000000020003" pitchFamily="50" charset="0"/>
              </a:rPr>
              <a:t>REMINDER</a:t>
            </a:r>
          </a:p>
          <a:p>
            <a:pPr algn="ctr">
              <a:spcBef>
                <a:spcPct val="50000"/>
              </a:spcBef>
            </a:pPr>
            <a:r>
              <a:rPr lang="en-GB" sz="2000" dirty="0">
                <a:latin typeface="Letter-join Print Plus 1" panose="02000805000000020003" pitchFamily="50" charset="0"/>
              </a:rPr>
              <a:t>EARRINGS THAT ARE WORN SHOULD ONLY BE SMALL STUDS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515938" y="59876"/>
            <a:ext cx="8229600" cy="1143000"/>
          </a:xfrm>
        </p:spPr>
        <p:txBody>
          <a:bodyPr/>
          <a:lstStyle/>
          <a:p>
            <a:r>
              <a:rPr lang="en-GB" sz="6000" u="sng" dirty="0">
                <a:latin typeface="Letter-join Print Plus 1" panose="02000805000000020003" pitchFamily="50" charset="0"/>
              </a:rPr>
              <a:t>Book Bags</a:t>
            </a:r>
          </a:p>
        </p:txBody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>
          <a:xfrm>
            <a:off x="457200" y="1217216"/>
            <a:ext cx="8229600" cy="4023383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en-GB" sz="1900" dirty="0">
                <a:latin typeface="Letter-join Print Plus 1" panose="02000805000000020003" pitchFamily="50" charset="0"/>
              </a:rPr>
              <a:t>Children need to bring in their book bags every 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en-GB" sz="1900" dirty="0">
                <a:latin typeface="Letter-join Print Plus 1" panose="02000805000000020003" pitchFamily="50" charset="0"/>
              </a:rPr>
              <a:t>MONDAY, WEDNESDAY and FRIDAY.  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en-GB" sz="1900" u="sng" dirty="0">
                <a:latin typeface="Letter-join Print Plus 1" panose="02000805000000020003" pitchFamily="50" charset="0"/>
              </a:rPr>
              <a:t>Book bags do not need to come to school on other days.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en-GB" sz="1900" b="1" u="sng" dirty="0">
                <a:latin typeface="Letter-join Print Plus 1" panose="02000805000000020003" pitchFamily="50" charset="0"/>
              </a:rPr>
              <a:t>Homework</a:t>
            </a:r>
            <a:r>
              <a:rPr lang="en-GB" sz="1900" dirty="0">
                <a:latin typeface="Letter-join Print Plus 1" panose="02000805000000020003" pitchFamily="50" charset="0"/>
              </a:rPr>
              <a:t> is given on Friday and needs to be returned on Wednesday.</a:t>
            </a:r>
          </a:p>
          <a:p>
            <a:pPr marL="0" indent="0" algn="ctr" fontAlgn="t">
              <a:buNone/>
            </a:pPr>
            <a:r>
              <a:rPr lang="en-GB" sz="1900" dirty="0">
                <a:latin typeface="Letter-join Print Plus 1" panose="02000805000000020003" pitchFamily="50" charset="0"/>
              </a:rPr>
              <a:t>When your child is ready to bring a book home, they will have a Phonics Read, Write Inc or Oxford Little Blending book. </a:t>
            </a:r>
          </a:p>
          <a:p>
            <a:pPr marL="0" indent="0" algn="ctr" fontAlgn="t">
              <a:buNone/>
            </a:pPr>
            <a:r>
              <a:rPr lang="en-GB" sz="1900" dirty="0">
                <a:latin typeface="Letter-join Print Plus 1" panose="02000805000000020003" pitchFamily="50" charset="0"/>
              </a:rPr>
              <a:t>This book is read Mon – Fri at home. </a:t>
            </a:r>
          </a:p>
          <a:p>
            <a:pPr marL="0" indent="0" algn="ctr" fontAlgn="t">
              <a:buNone/>
            </a:pPr>
            <a:r>
              <a:rPr lang="en-GB" sz="1900" dirty="0">
                <a:latin typeface="Letter-join Print Plus 1" panose="02000805000000020003" pitchFamily="50" charset="0"/>
              </a:rPr>
              <a:t>Every Friday your child will bring home a book from the class library. This is a book to share with your child – reading together for enjoyment.</a:t>
            </a:r>
          </a:p>
          <a:p>
            <a:pPr marL="0" indent="0" algn="ctr" fontAlgn="t">
              <a:buNone/>
            </a:pPr>
            <a:r>
              <a:rPr lang="en-GB" sz="1900" b="1" dirty="0">
                <a:latin typeface="Letter-join Print Plus 1" panose="02000805000000020003" pitchFamily="50" charset="0"/>
              </a:rPr>
              <a:t>Please remember to label all uniform – especially jumpers, cardigans and coats. </a:t>
            </a:r>
          </a:p>
          <a:p>
            <a:pPr algn="ctr">
              <a:lnSpc>
                <a:spcPct val="90000"/>
              </a:lnSpc>
              <a:buFont typeface="Arial" charset="0"/>
              <a:buNone/>
            </a:pPr>
            <a:endParaRPr lang="en-GB" sz="2400" dirty="0"/>
          </a:p>
        </p:txBody>
      </p:sp>
      <p:sp>
        <p:nvSpPr>
          <p:cNvPr id="24581" name="Rectangle 5"/>
          <p:cNvSpPr>
            <a:spLocks/>
          </p:cNvSpPr>
          <p:nvPr/>
        </p:nvSpPr>
        <p:spPr bwMode="auto">
          <a:xfrm>
            <a:off x="298704" y="5023365"/>
            <a:ext cx="7394765" cy="434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en-GB" sz="2000" dirty="0">
                <a:latin typeface="Letter-join Print Plus 1" panose="02000805000000020003" pitchFamily="50" charset="0"/>
              </a:rPr>
              <a:t>Children need to bring in their own </a:t>
            </a:r>
            <a:r>
              <a:rPr lang="en-GB" sz="2000" b="1" u="sng" dirty="0">
                <a:latin typeface="Letter-join Print Plus 1" panose="02000805000000020003" pitchFamily="50" charset="0"/>
              </a:rPr>
              <a:t>water bottle</a:t>
            </a:r>
            <a:r>
              <a:rPr lang="en-GB" sz="2000" b="1" dirty="0">
                <a:latin typeface="Letter-join Print Plus 1" panose="02000805000000020003" pitchFamily="50" charset="0"/>
              </a:rPr>
              <a:t> </a:t>
            </a:r>
            <a:r>
              <a:rPr lang="en-GB" sz="2000" dirty="0">
                <a:latin typeface="Letter-join Print Plus 1" panose="02000805000000020003" pitchFamily="50" charset="0"/>
              </a:rPr>
              <a:t>every day – please remember children should only have water in the bottle.                          Many thanks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endParaRPr lang="en-GB" sz="3200" dirty="0">
              <a:latin typeface="Calibri" pitchFamily="34" charset="0"/>
            </a:endParaRPr>
          </a:p>
        </p:txBody>
      </p:sp>
      <p:pic>
        <p:nvPicPr>
          <p:cNvPr id="24583" name="Picture 7" descr="Book Bag (Document Case) – Hargreaves Promoti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8178" y="109538"/>
            <a:ext cx="1018621" cy="1148213"/>
          </a:xfrm>
          <a:prstGeom prst="rect">
            <a:avLst/>
          </a:prstGeom>
          <a:noFill/>
        </p:spPr>
      </p:pic>
      <p:pic>
        <p:nvPicPr>
          <p:cNvPr id="24584" name="Picture 8" descr="Book Bag (Document Case) – Hargreaves Promoti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09538"/>
            <a:ext cx="1018621" cy="1148213"/>
          </a:xfrm>
          <a:prstGeom prst="rect">
            <a:avLst/>
          </a:prstGeom>
          <a:noFill/>
        </p:spPr>
      </p:pic>
      <p:sp>
        <p:nvSpPr>
          <p:cNvPr id="24586" name="AutoShape 10" descr="Reusable Water Bottle Clipart , Free Transparent Clipart - ClipartKey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24588" name="Picture 12" descr="5,462 Water Bottle Illustrations, Royalty-Free Vector Graphics &amp; Clip Art -  iSto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36142" y="5069269"/>
            <a:ext cx="1009396" cy="1009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ctrTitle"/>
          </p:nvPr>
        </p:nvSpPr>
        <p:spPr>
          <a:xfrm>
            <a:off x="685800" y="268288"/>
            <a:ext cx="7772400" cy="1470025"/>
          </a:xfrm>
        </p:spPr>
        <p:txBody>
          <a:bodyPr/>
          <a:lstStyle/>
          <a:p>
            <a:r>
              <a:rPr lang="en-GB" sz="6600" dirty="0">
                <a:latin typeface="Letter-join Print Plus 1" panose="02000805000000020003" pitchFamily="50" charset="0"/>
              </a:rPr>
              <a:t>PE </a:t>
            </a:r>
            <a:r>
              <a:rPr lang="mr-IN" sz="6600" dirty="0">
                <a:latin typeface="Letter-join Print Plus 1" panose="02000805000000020003" pitchFamily="50" charset="0"/>
              </a:rPr>
              <a:t>–</a:t>
            </a:r>
            <a:r>
              <a:rPr lang="en-GB" sz="6600" dirty="0">
                <a:latin typeface="Letter-join Print Plus 1" panose="02000805000000020003" pitchFamily="50" charset="0"/>
              </a:rPr>
              <a:t> Class RL</a:t>
            </a:r>
          </a:p>
        </p:txBody>
      </p:sp>
      <p:sp>
        <p:nvSpPr>
          <p:cNvPr id="20482" name="Subtitle 2"/>
          <p:cNvSpPr>
            <a:spLocks noGrp="1"/>
          </p:cNvSpPr>
          <p:nvPr>
            <p:ph type="subTitle" idx="1"/>
          </p:nvPr>
        </p:nvSpPr>
        <p:spPr>
          <a:xfrm>
            <a:off x="419100" y="1428750"/>
            <a:ext cx="8310563" cy="1752600"/>
          </a:xfrm>
        </p:spPr>
        <p:txBody>
          <a:bodyPr/>
          <a:lstStyle/>
          <a:p>
            <a:r>
              <a:rPr lang="en-GB" sz="6000" u="sng" dirty="0">
                <a:solidFill>
                  <a:schemeClr val="tx1"/>
                </a:solidFill>
                <a:latin typeface="Letter-join Print Plus 1" panose="02000805000000020003" pitchFamily="50" charset="0"/>
              </a:rPr>
              <a:t>Tuesday</a:t>
            </a:r>
          </a:p>
          <a:p>
            <a:r>
              <a:rPr lang="en-GB" sz="4800" dirty="0">
                <a:solidFill>
                  <a:schemeClr val="tx1"/>
                </a:solidFill>
                <a:latin typeface="Letter-join Print Plus 1" panose="02000805000000020003" pitchFamily="50" charset="0"/>
              </a:rPr>
              <a:t>Please come to school in kit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Letter-join Print Plus 1" panose="02000805000000020003" pitchFamily="50" charset="0"/>
                <a:cs typeface="Arial" charset="0"/>
              </a:rPr>
              <a:t>White top, black shorts, dark tracksuit bottoms/hoody</a:t>
            </a:r>
            <a:r>
              <a:rPr lang="en-US" altLang="en-US" sz="2400" dirty="0">
                <a:solidFill>
                  <a:schemeClr val="tx1"/>
                </a:solidFill>
                <a:latin typeface="Letter-join Print Plus 1" panose="02000805000000020003" pitchFamily="50" charset="0"/>
                <a:cs typeface="Arial" charset="0"/>
              </a:rPr>
              <a:t> (MUST BE LABELLED),</a:t>
            </a:r>
            <a:r>
              <a:rPr lang="en-GB" altLang="en-US" sz="2400" dirty="0">
                <a:solidFill>
                  <a:schemeClr val="tx1"/>
                </a:solidFill>
                <a:latin typeface="Letter-join Print Plus 1" panose="02000805000000020003" pitchFamily="50" charset="0"/>
                <a:cs typeface="Arial" charset="0"/>
              </a:rPr>
              <a:t> trainers/pumps.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i="1" dirty="0">
                <a:solidFill>
                  <a:srgbClr val="00B050"/>
                </a:solidFill>
                <a:latin typeface="Letter-join Print Plus 1" panose="02000805000000020003" pitchFamily="50" charset="0"/>
                <a:cs typeface="Arial" charset="0"/>
              </a:rPr>
              <a:t>Additional physical activities will take place during the week but a kit is not required 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b="1" i="1" dirty="0">
              <a:solidFill>
                <a:schemeClr val="tx1"/>
              </a:solidFill>
              <a:latin typeface="Letter-join Print Plus 1" panose="02000805000000020003" pitchFamily="50" charset="0"/>
              <a:cs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1" i="1" dirty="0">
                <a:solidFill>
                  <a:schemeClr val="tx1"/>
                </a:solidFill>
                <a:latin typeface="Letter-join Print Plus 1" panose="02000805000000020003" pitchFamily="50" charset="0"/>
                <a:cs typeface="Arial" charset="0"/>
              </a:rPr>
              <a:t>Children should not wear earrings on PE day.</a:t>
            </a:r>
          </a:p>
          <a:p>
            <a:endParaRPr lang="en-GB" sz="80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9100" y="395288"/>
            <a:ext cx="8310563" cy="6089650"/>
          </a:xfrm>
          <a:prstGeom prst="rect">
            <a:avLst/>
          </a:prstGeom>
          <a:noFill/>
          <a:ln w="76200" cmpd="sng"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2" descr="White TShirt Outline Free Clipart Download | FreeImages">
            <a:extLst>
              <a:ext uri="{FF2B5EF4-FFF2-40B4-BE49-F238E27FC236}">
                <a16:creationId xmlns:a16="http://schemas.microsoft.com/office/drawing/2014/main" id="{3FA690E9-EF1C-4CFA-8992-6ED39CA1AF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223105"/>
            <a:ext cx="1018621" cy="82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White TShirt Outline Free Clipart Download | FreeImages">
            <a:extLst>
              <a:ext uri="{FF2B5EF4-FFF2-40B4-BE49-F238E27FC236}">
                <a16:creationId xmlns:a16="http://schemas.microsoft.com/office/drawing/2014/main" id="{B01C6DED-4AFA-4002-B499-2E1DCEF15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025" y="1235234"/>
            <a:ext cx="1018621" cy="82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-198438"/>
            <a:ext cx="7772400" cy="1470026"/>
          </a:xfrm>
        </p:spPr>
        <p:txBody>
          <a:bodyPr/>
          <a:lstStyle/>
          <a:p>
            <a:r>
              <a:rPr lang="en-US" altLang="en-US" dirty="0">
                <a:latin typeface="Letter-join Print Plus 1" panose="02000805000000020003" pitchFamily="50" charset="0"/>
              </a:rPr>
              <a:t>Safe and Secure</a:t>
            </a:r>
          </a:p>
        </p:txBody>
      </p:sp>
      <p:sp>
        <p:nvSpPr>
          <p:cNvPr id="29699" name="Subtitle 2"/>
          <p:cNvSpPr>
            <a:spLocks noGrp="1"/>
          </p:cNvSpPr>
          <p:nvPr>
            <p:ph type="subTitle" idx="4294967295"/>
          </p:nvPr>
        </p:nvSpPr>
        <p:spPr>
          <a:xfrm>
            <a:off x="412750" y="1237850"/>
            <a:ext cx="6912960" cy="5735637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n-US" altLang="en-US" sz="2600" u="sng" dirty="0">
                <a:latin typeface="Letter-join Print Plus 1" panose="02000805000000020003" pitchFamily="50" charset="0"/>
              </a:rPr>
              <a:t>Safeguarding and Child Protection Team</a:t>
            </a:r>
          </a:p>
          <a:p>
            <a:pPr marL="0" indent="0">
              <a:buNone/>
            </a:pPr>
            <a:r>
              <a:rPr lang="en-US" altLang="en-US" sz="2600" dirty="0">
                <a:latin typeface="Letter-join Print Plus 1" panose="02000805000000020003" pitchFamily="50" charset="0"/>
              </a:rPr>
              <a:t>Miss Loveless – Designated Safeguarding Lead</a:t>
            </a:r>
          </a:p>
          <a:p>
            <a:pPr marL="0" indent="0">
              <a:buFont typeface="Arial" charset="0"/>
              <a:buNone/>
            </a:pPr>
            <a:endParaRPr lang="en-US" altLang="en-US" sz="2600" dirty="0">
              <a:latin typeface="Letter-join Print Plus 1" panose="02000805000000020003" pitchFamily="50" charset="0"/>
            </a:endParaRPr>
          </a:p>
          <a:p>
            <a:pPr marL="0" indent="0">
              <a:buFont typeface="Arial" charset="0"/>
              <a:buNone/>
            </a:pPr>
            <a:endParaRPr lang="en-US" altLang="en-US" sz="2600" dirty="0">
              <a:latin typeface="Letter-join Print Plus 1" panose="02000805000000020003" pitchFamily="50" charset="0"/>
            </a:endParaRPr>
          </a:p>
          <a:p>
            <a:pPr marL="0" indent="0">
              <a:buNone/>
            </a:pPr>
            <a:r>
              <a:rPr lang="en-US" altLang="en-US" sz="2600" dirty="0">
                <a:latin typeface="Letter-join Print Plus 1" panose="02000805000000020003" pitchFamily="50" charset="0"/>
              </a:rPr>
              <a:t>Miss. Hilton – Designated Person</a:t>
            </a:r>
          </a:p>
          <a:p>
            <a:pPr marL="0" indent="0">
              <a:buFont typeface="Arial" charset="0"/>
              <a:buNone/>
            </a:pPr>
            <a:endParaRPr lang="en-US" altLang="en-US" sz="2600" dirty="0">
              <a:latin typeface="Letter-join Print Plus 1" panose="02000805000000020003" pitchFamily="50" charset="0"/>
            </a:endParaRPr>
          </a:p>
          <a:p>
            <a:pPr marL="0" indent="0"/>
            <a:endParaRPr lang="en-US" altLang="en-US" sz="2600" dirty="0">
              <a:latin typeface="Letter-join Print Plus 1" panose="02000805000000020003" pitchFamily="50" charset="0"/>
            </a:endParaRPr>
          </a:p>
          <a:p>
            <a:pPr marL="0" indent="0">
              <a:buNone/>
            </a:pPr>
            <a:r>
              <a:rPr lang="en-US" altLang="en-US" sz="2600" dirty="0">
                <a:latin typeface="Letter-join Print Plus 1" panose="02000805000000020003" pitchFamily="50" charset="0"/>
              </a:rPr>
              <a:t>Mrs. Scott – PSA &amp; Designated Person</a:t>
            </a:r>
          </a:p>
          <a:p>
            <a:pPr marL="0" indent="0"/>
            <a:endParaRPr lang="en-US" altLang="en-US" dirty="0">
              <a:solidFill>
                <a:srgbClr val="898989"/>
              </a:solidFill>
            </a:endParaRPr>
          </a:p>
        </p:txBody>
      </p:sp>
      <p:pic>
        <p:nvPicPr>
          <p:cNvPr id="29700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26300" y="1344113"/>
            <a:ext cx="1231900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7979" y="4105669"/>
            <a:ext cx="121920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F92B7AF-D3B5-5070-9FA8-321B976330E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319" b="12196"/>
          <a:stretch/>
        </p:blipFill>
        <p:spPr>
          <a:xfrm rot="5400000" flipV="1">
            <a:off x="7126739" y="2722701"/>
            <a:ext cx="1410004" cy="12108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5A244CA1-918E-43AC-A125-CF617D0D4DD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3378639"/>
              </p:ext>
            </p:extLst>
          </p:nvPr>
        </p:nvGraphicFramePr>
        <p:xfrm>
          <a:off x="367899" y="232537"/>
          <a:ext cx="8408201" cy="64974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Acrobat Document" r:id="rId3" imgW="6035040" imgH="4663440" progId="Acrobat.Document.DC">
                  <p:embed/>
                </p:oleObj>
              </mc:Choice>
              <mc:Fallback>
                <p:oleObj name="Acrobat Document" r:id="rId3" imgW="6035040" imgH="466344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7899" y="232537"/>
                        <a:ext cx="8408201" cy="64974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75729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>
            <a:extLst>
              <a:ext uri="{FF2B5EF4-FFF2-40B4-BE49-F238E27FC236}">
                <a16:creationId xmlns:a16="http://schemas.microsoft.com/office/drawing/2014/main" id="{0466DAA2-C67F-424A-A248-A60EE788B9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8C0A248-2062-6449-859B-C1B5CFE24EDF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400"/>
          </a:p>
        </p:txBody>
      </p:sp>
      <p:pic>
        <p:nvPicPr>
          <p:cNvPr id="27651" name="Picture 12" descr="duck">
            <a:extLst>
              <a:ext uri="{FF2B5EF4-FFF2-40B4-BE49-F238E27FC236}">
                <a16:creationId xmlns:a16="http://schemas.microsoft.com/office/drawing/2014/main" id="{04CA8A8C-50BE-2D44-9859-37134D5A2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5445125"/>
            <a:ext cx="1081087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AutoShape 5">
            <a:extLst>
              <a:ext uri="{FF2B5EF4-FFF2-40B4-BE49-F238E27FC236}">
                <a16:creationId xmlns:a16="http://schemas.microsoft.com/office/drawing/2014/main" id="{11CE8C09-C05B-B24D-8E68-FE82B97EFE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200" y="404813"/>
            <a:ext cx="4032250" cy="6048375"/>
          </a:xfrm>
          <a:prstGeom prst="verticalScroll">
            <a:avLst>
              <a:gd name="adj" fmla="val 12500"/>
            </a:avLst>
          </a:prstGeom>
          <a:solidFill>
            <a:srgbClr val="CCFFCC"/>
          </a:solidFill>
          <a:ln w="31750">
            <a:solidFill>
              <a:srgbClr val="008000"/>
            </a:solidFill>
            <a:round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27653" name="Text Box 6">
            <a:extLst>
              <a:ext uri="{FF2B5EF4-FFF2-40B4-BE49-F238E27FC236}">
                <a16:creationId xmlns:a16="http://schemas.microsoft.com/office/drawing/2014/main" id="{20553982-6F8B-764E-9EC9-E378B3ECD9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1052513"/>
            <a:ext cx="2520950" cy="507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b="1" dirty="0">
                <a:latin typeface="Letter-join Print Plus 1" panose="02000805000000020003" pitchFamily="50" charset="0"/>
              </a:rPr>
              <a:t>Before you tap and click…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200" b="1" dirty="0">
              <a:latin typeface="Letter-join Print Plus 1" panose="02000805000000020003" pitchFamily="50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b="1" dirty="0">
                <a:latin typeface="Letter-join Print Plus 1" panose="02000805000000020003" pitchFamily="50" charset="0"/>
              </a:rPr>
              <a:t>You need to stop and think…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200" b="1" dirty="0">
              <a:latin typeface="Letter-join Print Plus 1" panose="02000805000000020003" pitchFamily="50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b="1" dirty="0">
                <a:latin typeface="Letter-join Print Plus 1" panose="02000805000000020003" pitchFamily="50" charset="0"/>
              </a:rPr>
              <a:t>And TELL someone</a:t>
            </a:r>
            <a:r>
              <a:rPr lang="en-GB" altLang="en-US" b="1" dirty="0">
                <a:latin typeface="Cataneo BT" pitchFamily="66" charset="0"/>
              </a:rPr>
              <a:t>!</a:t>
            </a:r>
            <a:endParaRPr lang="en-US" altLang="en-US" b="1" dirty="0">
              <a:latin typeface="Cataneo BT" pitchFamily="66" charset="0"/>
            </a:endParaRPr>
          </a:p>
        </p:txBody>
      </p:sp>
      <p:sp>
        <p:nvSpPr>
          <p:cNvPr id="27654" name="AutoShape 7">
            <a:extLst>
              <a:ext uri="{FF2B5EF4-FFF2-40B4-BE49-F238E27FC236}">
                <a16:creationId xmlns:a16="http://schemas.microsoft.com/office/drawing/2014/main" id="{D801FC49-1FCD-4D4C-ABB3-7749BD6FD9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0350"/>
            <a:ext cx="2305050" cy="1152525"/>
          </a:xfrm>
          <a:prstGeom prst="wedgeRoundRectCallout">
            <a:avLst>
              <a:gd name="adj1" fmla="val 31403"/>
              <a:gd name="adj2" fmla="val 91597"/>
              <a:gd name="adj3" fmla="val 16667"/>
            </a:avLst>
          </a:prstGeom>
          <a:noFill/>
          <a:ln w="38100">
            <a:solidFill>
              <a:srgbClr val="77777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27655" name="Text Box 8">
            <a:extLst>
              <a:ext uri="{FF2B5EF4-FFF2-40B4-BE49-F238E27FC236}">
                <a16:creationId xmlns:a16="http://schemas.microsoft.com/office/drawing/2014/main" id="{049F7A26-A919-C549-B05A-25E8480B1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346626"/>
            <a:ext cx="23050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 dirty="0">
                <a:latin typeface="Letter-join Print Plus 1" panose="02000805000000020003" pitchFamily="50" charset="0"/>
              </a:rPr>
              <a:t>Online Safety</a:t>
            </a:r>
          </a:p>
        </p:txBody>
      </p:sp>
      <p:pic>
        <p:nvPicPr>
          <p:cNvPr id="27656" name="Picture 9" descr="notes 1">
            <a:extLst>
              <a:ext uri="{FF2B5EF4-FFF2-40B4-BE49-F238E27FC236}">
                <a16:creationId xmlns:a16="http://schemas.microsoft.com/office/drawing/2014/main" id="{231AB3ED-3F74-9342-8786-0A0D1EBED5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284538"/>
            <a:ext cx="735013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Picture 10" descr="notes 2">
            <a:extLst>
              <a:ext uri="{FF2B5EF4-FFF2-40B4-BE49-F238E27FC236}">
                <a16:creationId xmlns:a16="http://schemas.microsoft.com/office/drawing/2014/main" id="{03FD0A6B-D7E3-8A47-8692-109F630D5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373688"/>
            <a:ext cx="1019175" cy="102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11" descr="notes 2">
            <a:extLst>
              <a:ext uri="{FF2B5EF4-FFF2-40B4-BE49-F238E27FC236}">
                <a16:creationId xmlns:a16="http://schemas.microsoft.com/office/drawing/2014/main" id="{1B5F2E0E-47CF-EB48-8565-8717AD317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412875"/>
            <a:ext cx="801687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659" name="Group 1">
            <a:extLst>
              <a:ext uri="{FF2B5EF4-FFF2-40B4-BE49-F238E27FC236}">
                <a16:creationId xmlns:a16="http://schemas.microsoft.com/office/drawing/2014/main" id="{949F12D1-7ABA-C94E-8425-5CC2713EE7B9}"/>
              </a:ext>
            </a:extLst>
          </p:cNvPr>
          <p:cNvGrpSpPr>
            <a:grpSpLocks/>
          </p:cNvGrpSpPr>
          <p:nvPr/>
        </p:nvGrpSpPr>
        <p:grpSpPr bwMode="auto">
          <a:xfrm>
            <a:off x="1214438" y="1352550"/>
            <a:ext cx="2630487" cy="5407025"/>
            <a:chOff x="-3060848" y="2216150"/>
            <a:chExt cx="1082262" cy="2279050"/>
          </a:xfrm>
        </p:grpSpPr>
        <p:pic>
          <p:nvPicPr>
            <p:cNvPr id="27660" name="Picture 13">
              <a:extLst>
                <a:ext uri="{FF2B5EF4-FFF2-40B4-BE49-F238E27FC236}">
                  <a16:creationId xmlns:a16="http://schemas.microsoft.com/office/drawing/2014/main" id="{B3286393-2E84-884E-B847-42A7C1ED637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060848" y="2216150"/>
              <a:ext cx="1082262" cy="2279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1" name="Picture 14">
              <a:extLst>
                <a:ext uri="{FF2B5EF4-FFF2-40B4-BE49-F238E27FC236}">
                  <a16:creationId xmlns:a16="http://schemas.microsoft.com/office/drawing/2014/main" id="{AE2734F4-BEBE-CB4A-8238-6286D9D2D56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627013" y="2774389"/>
              <a:ext cx="477580" cy="223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ID2014_twitter_back (2)"/>
          <p:cNvPicPr>
            <a:picLocks noChangeAspect="1" noChangeArrowheads="1"/>
          </p:cNvPicPr>
          <p:nvPr/>
        </p:nvPicPr>
        <p:blipFill>
          <a:blip r:embed="rId2"/>
          <a:srcRect l="33519"/>
          <a:stretch>
            <a:fillRect/>
          </a:stretch>
        </p:blipFill>
        <p:spPr bwMode="auto">
          <a:xfrm>
            <a:off x="0" y="-29889"/>
            <a:ext cx="91440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788" y="1047750"/>
            <a:ext cx="4725987" cy="553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DD3B49E-4410-43E2-90D0-FC49A4AD226B}"/>
              </a:ext>
            </a:extLst>
          </p:cNvPr>
          <p:cNvSpPr/>
          <p:nvPr/>
        </p:nvSpPr>
        <p:spPr>
          <a:xfrm>
            <a:off x="274638" y="2006600"/>
            <a:ext cx="292100" cy="292100"/>
          </a:xfrm>
          <a:prstGeom prst="rect">
            <a:avLst/>
          </a:prstGeom>
          <a:solidFill>
            <a:schemeClr val="bg1"/>
          </a:solidFill>
          <a:ln w="57150">
            <a:solidFill>
              <a:srgbClr val="03AE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0725" name="TextBox 12"/>
          <p:cNvSpPr txBox="1">
            <a:spLocks noChangeArrowheads="1"/>
          </p:cNvSpPr>
          <p:nvPr/>
        </p:nvSpPr>
        <p:spPr bwMode="auto">
          <a:xfrm>
            <a:off x="595313" y="1966913"/>
            <a:ext cx="3282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en-US">
                <a:ea typeface="MS PGothic" pitchFamily="34" charset="-128"/>
              </a:rPr>
              <a:t>Open dialogue with your child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C8F5589-8E03-45FE-91DA-1AAD48AC4742}"/>
              </a:ext>
            </a:extLst>
          </p:cNvPr>
          <p:cNvSpPr/>
          <p:nvPr/>
        </p:nvSpPr>
        <p:spPr>
          <a:xfrm>
            <a:off x="274638" y="2486025"/>
            <a:ext cx="292100" cy="292100"/>
          </a:xfrm>
          <a:prstGeom prst="rect">
            <a:avLst/>
          </a:prstGeom>
          <a:solidFill>
            <a:schemeClr val="bg1"/>
          </a:solidFill>
          <a:ln w="57150">
            <a:solidFill>
              <a:srgbClr val="03AE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0727" name="TextBox 17"/>
          <p:cNvSpPr txBox="1">
            <a:spLocks noChangeArrowheads="1"/>
          </p:cNvSpPr>
          <p:nvPr/>
        </p:nvSpPr>
        <p:spPr bwMode="auto">
          <a:xfrm>
            <a:off x="595313" y="2460625"/>
            <a:ext cx="2054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en-US">
                <a:ea typeface="MS PGothic" pitchFamily="34" charset="-128"/>
              </a:rPr>
              <a:t>Family agreement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B40E4F6-FEB9-4AFF-B7CC-925F4803027F}"/>
              </a:ext>
            </a:extLst>
          </p:cNvPr>
          <p:cNvSpPr/>
          <p:nvPr/>
        </p:nvSpPr>
        <p:spPr>
          <a:xfrm>
            <a:off x="274638" y="2981325"/>
            <a:ext cx="292100" cy="292100"/>
          </a:xfrm>
          <a:prstGeom prst="rect">
            <a:avLst/>
          </a:prstGeom>
          <a:solidFill>
            <a:schemeClr val="bg1"/>
          </a:solidFill>
          <a:ln w="57150">
            <a:solidFill>
              <a:srgbClr val="03AE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0729" name="TextBox 19"/>
          <p:cNvSpPr txBox="1">
            <a:spLocks noChangeArrowheads="1"/>
          </p:cNvSpPr>
          <p:nvPr/>
        </p:nvSpPr>
        <p:spPr bwMode="auto">
          <a:xfrm>
            <a:off x="595313" y="2984500"/>
            <a:ext cx="3983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en-US">
                <a:ea typeface="MS PGothic" pitchFamily="34" charset="-128"/>
              </a:rPr>
              <a:t>Consider filtering &amp; blocking software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3881F65-2395-47F9-8FB6-440B6924FFAE}"/>
              </a:ext>
            </a:extLst>
          </p:cNvPr>
          <p:cNvSpPr/>
          <p:nvPr/>
        </p:nvSpPr>
        <p:spPr>
          <a:xfrm>
            <a:off x="274638" y="3467100"/>
            <a:ext cx="292100" cy="292100"/>
          </a:xfrm>
          <a:prstGeom prst="rect">
            <a:avLst/>
          </a:prstGeom>
          <a:solidFill>
            <a:schemeClr val="bg1"/>
          </a:solidFill>
          <a:ln w="57150">
            <a:solidFill>
              <a:srgbClr val="03AE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0731" name="TextBox 21"/>
          <p:cNvSpPr txBox="1">
            <a:spLocks noChangeArrowheads="1"/>
          </p:cNvSpPr>
          <p:nvPr/>
        </p:nvSpPr>
        <p:spPr bwMode="auto">
          <a:xfrm>
            <a:off x="595313" y="3467100"/>
            <a:ext cx="29035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en-US">
                <a:ea typeface="MS PGothic" pitchFamily="34" charset="-128"/>
              </a:rPr>
              <a:t>Think before you/they post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4E496A5-68DE-4027-9680-29168E58791B}"/>
              </a:ext>
            </a:extLst>
          </p:cNvPr>
          <p:cNvSpPr/>
          <p:nvPr/>
        </p:nvSpPr>
        <p:spPr>
          <a:xfrm>
            <a:off x="274638" y="3943350"/>
            <a:ext cx="292100" cy="292100"/>
          </a:xfrm>
          <a:prstGeom prst="rect">
            <a:avLst/>
          </a:prstGeom>
          <a:solidFill>
            <a:schemeClr val="bg1"/>
          </a:solidFill>
          <a:ln w="57150">
            <a:solidFill>
              <a:srgbClr val="03AE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0733" name="TextBox 23"/>
          <p:cNvSpPr txBox="1">
            <a:spLocks noChangeArrowheads="1"/>
          </p:cNvSpPr>
          <p:nvPr/>
        </p:nvSpPr>
        <p:spPr bwMode="auto">
          <a:xfrm>
            <a:off x="595313" y="3943350"/>
            <a:ext cx="23034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en-US">
                <a:ea typeface="MS PGothic" pitchFamily="34" charset="-128"/>
              </a:rPr>
              <a:t>Understand the laws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ADE77E6-3AFE-400A-B472-CB8375A19F17}"/>
              </a:ext>
            </a:extLst>
          </p:cNvPr>
          <p:cNvSpPr/>
          <p:nvPr/>
        </p:nvSpPr>
        <p:spPr>
          <a:xfrm>
            <a:off x="274638" y="4392613"/>
            <a:ext cx="292100" cy="292100"/>
          </a:xfrm>
          <a:prstGeom prst="rect">
            <a:avLst/>
          </a:prstGeom>
          <a:solidFill>
            <a:schemeClr val="bg1"/>
          </a:solidFill>
          <a:ln w="57150">
            <a:solidFill>
              <a:srgbClr val="03AE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0735" name="TextBox 25"/>
          <p:cNvSpPr txBox="1">
            <a:spLocks noChangeArrowheads="1"/>
          </p:cNvSpPr>
          <p:nvPr/>
        </p:nvSpPr>
        <p:spPr bwMode="auto">
          <a:xfrm>
            <a:off x="595313" y="4392613"/>
            <a:ext cx="32654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en-US">
                <a:ea typeface="MS PGothic" pitchFamily="34" charset="-128"/>
              </a:rPr>
              <a:t>Privacy settings and reporting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0BCD633-C0BE-40EC-A12C-3613BD5AB716}"/>
              </a:ext>
            </a:extLst>
          </p:cNvPr>
          <p:cNvSpPr/>
          <p:nvPr/>
        </p:nvSpPr>
        <p:spPr>
          <a:xfrm>
            <a:off x="274638" y="4881563"/>
            <a:ext cx="292100" cy="292100"/>
          </a:xfrm>
          <a:prstGeom prst="rect">
            <a:avLst/>
          </a:prstGeom>
          <a:solidFill>
            <a:schemeClr val="bg1"/>
          </a:solidFill>
          <a:ln w="57150">
            <a:solidFill>
              <a:srgbClr val="03AE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0737" name="TextBox 27"/>
          <p:cNvSpPr txBox="1">
            <a:spLocks noChangeArrowheads="1"/>
          </p:cNvSpPr>
          <p:nvPr/>
        </p:nvSpPr>
        <p:spPr bwMode="auto">
          <a:xfrm>
            <a:off x="595313" y="4865688"/>
            <a:ext cx="39719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en-US" sz="1600">
                <a:ea typeface="MS PGothic" pitchFamily="34" charset="-128"/>
              </a:rPr>
              <a:t>Save the evidence and report the incident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8B8E865-8909-414B-9E37-F89F5D1BF40B}"/>
              </a:ext>
            </a:extLst>
          </p:cNvPr>
          <p:cNvSpPr/>
          <p:nvPr/>
        </p:nvSpPr>
        <p:spPr>
          <a:xfrm>
            <a:off x="274638" y="5368925"/>
            <a:ext cx="292100" cy="292100"/>
          </a:xfrm>
          <a:prstGeom prst="rect">
            <a:avLst/>
          </a:prstGeom>
          <a:solidFill>
            <a:schemeClr val="bg1"/>
          </a:solidFill>
          <a:ln w="57150">
            <a:solidFill>
              <a:srgbClr val="03AE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0739" name="TextBox 29"/>
          <p:cNvSpPr txBox="1">
            <a:spLocks noChangeArrowheads="1"/>
          </p:cNvSpPr>
          <p:nvPr/>
        </p:nvSpPr>
        <p:spPr bwMode="auto">
          <a:xfrm>
            <a:off x="595313" y="5353050"/>
            <a:ext cx="36734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en-US" b="1">
                <a:ea typeface="MS PGothic" pitchFamily="34" charset="-128"/>
              </a:rPr>
              <a:t>Age ratings on apps and games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499BBCF-1ACD-4695-AD6B-AABDC8E4A5B9}"/>
              </a:ext>
            </a:extLst>
          </p:cNvPr>
          <p:cNvSpPr/>
          <p:nvPr/>
        </p:nvSpPr>
        <p:spPr>
          <a:xfrm>
            <a:off x="274638" y="5838825"/>
            <a:ext cx="292100" cy="292100"/>
          </a:xfrm>
          <a:prstGeom prst="rect">
            <a:avLst/>
          </a:prstGeom>
          <a:solidFill>
            <a:schemeClr val="bg1"/>
          </a:solidFill>
          <a:ln w="57150">
            <a:solidFill>
              <a:srgbClr val="03AE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0741" name="TextBox 31"/>
          <p:cNvSpPr txBox="1">
            <a:spLocks noChangeArrowheads="1"/>
          </p:cNvSpPr>
          <p:nvPr/>
        </p:nvSpPr>
        <p:spPr bwMode="auto">
          <a:xfrm>
            <a:off x="595313" y="5838825"/>
            <a:ext cx="3582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en-US">
                <a:ea typeface="MS PGothic" pitchFamily="34" charset="-128"/>
              </a:rPr>
              <a:t>Protect their personal information</a:t>
            </a:r>
          </a:p>
        </p:txBody>
      </p:sp>
      <p:pic>
        <p:nvPicPr>
          <p:cNvPr id="30742" name="Picture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92238" y="96838"/>
            <a:ext cx="301148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3" name="Subtitle 2"/>
          <p:cNvSpPr>
            <a:spLocks noGrp="1"/>
          </p:cNvSpPr>
          <p:nvPr>
            <p:ph type="subTitle" idx="4294967295"/>
          </p:nvPr>
        </p:nvSpPr>
        <p:spPr>
          <a:xfrm>
            <a:off x="61120" y="276554"/>
            <a:ext cx="4351336" cy="908050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en-US" altLang="en-US" sz="2500" u="sng" dirty="0"/>
              <a:t>  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en-US" altLang="en-US" sz="2500" u="sng" dirty="0">
                <a:latin typeface="Letter-join Print Plus 3" panose="02000805000000020003" pitchFamily="2" charset="0"/>
              </a:rPr>
              <a:t>Keeping Children Safe Online</a:t>
            </a:r>
          </a:p>
        </p:txBody>
      </p:sp>
      <p:sp>
        <p:nvSpPr>
          <p:cNvPr id="30745" name="TextBox 13"/>
          <p:cNvSpPr txBox="1">
            <a:spLocks noChangeArrowheads="1"/>
          </p:cNvSpPr>
          <p:nvPr/>
        </p:nvSpPr>
        <p:spPr bwMode="auto">
          <a:xfrm>
            <a:off x="96838" y="6446838"/>
            <a:ext cx="48450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1600" dirty="0">
                <a:latin typeface="Letter-join Print Plus 3" panose="02000805000000020003" pitchFamily="2" charset="0"/>
                <a:ea typeface="MS PGothic" pitchFamily="34" charset="-128"/>
              </a:rPr>
              <a:t>Further information - </a:t>
            </a:r>
            <a:r>
              <a:rPr lang="en-US" altLang="en-US" sz="1600" dirty="0" err="1">
                <a:latin typeface="Letter-join Print Plus 3" panose="02000805000000020003" pitchFamily="2" charset="0"/>
                <a:ea typeface="MS PGothic" pitchFamily="34" charset="-128"/>
              </a:rPr>
              <a:t>www.saferinternet.org.uk</a:t>
            </a:r>
            <a:endParaRPr lang="en-US" altLang="en-US" sz="1600" dirty="0">
              <a:latin typeface="Letter-join Print Plus 3" panose="02000805000000020003" pitchFamily="2" charset="0"/>
              <a:ea typeface="MS PGothic" pitchFamily="34" charset="-128"/>
            </a:endParaRPr>
          </a:p>
        </p:txBody>
      </p:sp>
      <p:sp>
        <p:nvSpPr>
          <p:cNvPr id="30746" name="TextBox 14"/>
          <p:cNvSpPr txBox="1">
            <a:spLocks noChangeArrowheads="1"/>
          </p:cNvSpPr>
          <p:nvPr/>
        </p:nvSpPr>
        <p:spPr bwMode="auto">
          <a:xfrm>
            <a:off x="4652961" y="2021682"/>
            <a:ext cx="4491037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1400" dirty="0">
                <a:latin typeface="Letter-join Print Plus 3" panose="02000805000000020003" pitchFamily="2" charset="0"/>
                <a:ea typeface="MS PGothic" pitchFamily="34" charset="-128"/>
              </a:rPr>
              <a:t>Children </a:t>
            </a:r>
            <a:r>
              <a:rPr lang="en-US" altLang="en-US" sz="1400" b="1" u="sng" dirty="0">
                <a:latin typeface="Letter-join Print Plus 3" panose="02000805000000020003" pitchFamily="2" charset="0"/>
                <a:ea typeface="MS PGothic" pitchFamily="34" charset="-128"/>
              </a:rPr>
              <a:t>must be at least 13 </a:t>
            </a:r>
            <a:r>
              <a:rPr lang="en-US" altLang="en-US" sz="1400" dirty="0">
                <a:latin typeface="Letter-join Print Plus 3" panose="02000805000000020003" pitchFamily="2" charset="0"/>
                <a:ea typeface="MS PGothic" pitchFamily="34" charset="-128"/>
              </a:rPr>
              <a:t>to register on most social networking websites.  Age limits are there to keep children safe so you shouldn’t feel </a:t>
            </a:r>
            <a:r>
              <a:rPr lang="en-US" altLang="en-US" sz="1400" dirty="0" err="1">
                <a:latin typeface="Letter-join Print Plus 3" panose="02000805000000020003" pitchFamily="2" charset="0"/>
                <a:ea typeface="MS PGothic" pitchFamily="34" charset="-128"/>
              </a:rPr>
              <a:t>pressurised</a:t>
            </a:r>
            <a:r>
              <a:rPr lang="en-US" altLang="en-US" sz="1400" dirty="0">
                <a:latin typeface="Letter-join Print Plus 3" panose="02000805000000020003" pitchFamily="2" charset="0"/>
                <a:ea typeface="MS PGothic" pitchFamily="34" charset="-128"/>
              </a:rPr>
              <a:t> into letting younger children join these websites or use apps/games that are not age appropriate.</a:t>
            </a:r>
          </a:p>
        </p:txBody>
      </p:sp>
      <p:pic>
        <p:nvPicPr>
          <p:cNvPr id="30747" name="Picture 3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61075" y="3354388"/>
            <a:ext cx="2995613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8" name="Picture 3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77731" y="5893432"/>
            <a:ext cx="308292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9" name="TextBox 40"/>
          <p:cNvSpPr txBox="1">
            <a:spLocks noChangeArrowheads="1"/>
          </p:cNvSpPr>
          <p:nvPr/>
        </p:nvSpPr>
        <p:spPr bwMode="auto">
          <a:xfrm>
            <a:off x="6026150" y="4684713"/>
            <a:ext cx="311785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1400" dirty="0">
                <a:latin typeface="Letter-join Print Plus 3" panose="02000805000000020003" pitchFamily="2" charset="0"/>
                <a:ea typeface="MS PGothic" pitchFamily="34" charset="-128"/>
              </a:rPr>
              <a:t>Encourage your child to only access online games that are appropriate for their age and always check the age rating on any game/app before buying or downloading it for your child.</a:t>
            </a:r>
          </a:p>
        </p:txBody>
      </p:sp>
      <p:pic>
        <p:nvPicPr>
          <p:cNvPr id="30750" name="Picture 4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03775" y="3328988"/>
            <a:ext cx="1090613" cy="350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1" name="Picture 42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67237" y="92869"/>
            <a:ext cx="3711743" cy="902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2" name="Picture 43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72024" y="1166322"/>
            <a:ext cx="425291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ubtitle 2"/>
          <p:cNvSpPr>
            <a:spLocks noGrp="1"/>
          </p:cNvSpPr>
          <p:nvPr>
            <p:ph type="subTitle" idx="1"/>
          </p:nvPr>
        </p:nvSpPr>
        <p:spPr>
          <a:xfrm>
            <a:off x="419100" y="395288"/>
            <a:ext cx="8310563" cy="1752600"/>
          </a:xfrm>
        </p:spPr>
        <p:txBody>
          <a:bodyPr/>
          <a:lstStyle/>
          <a:p>
            <a:r>
              <a:rPr lang="en-GB" sz="6600" dirty="0">
                <a:solidFill>
                  <a:schemeClr val="tx1"/>
                </a:solidFill>
                <a:latin typeface="Letter-join Print Plus 1" panose="02000805000000020003" pitchFamily="50" charset="0"/>
              </a:rPr>
              <a:t>Snack – Fruit Daily</a:t>
            </a:r>
          </a:p>
        </p:txBody>
      </p:sp>
      <p:sp>
        <p:nvSpPr>
          <p:cNvPr id="4" name="Rectangle 3"/>
          <p:cNvSpPr/>
          <p:nvPr/>
        </p:nvSpPr>
        <p:spPr>
          <a:xfrm>
            <a:off x="419100" y="395288"/>
            <a:ext cx="8310563" cy="1752600"/>
          </a:xfrm>
          <a:prstGeom prst="rect">
            <a:avLst/>
          </a:prstGeom>
          <a:noFill/>
          <a:ln w="76200" cmpd="sng"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19100" y="2411413"/>
            <a:ext cx="8310563" cy="4079875"/>
          </a:xfrm>
          <a:prstGeom prst="rect">
            <a:avLst/>
          </a:prstGeom>
          <a:noFill/>
          <a:ln w="76200" cmpd="sng"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08" name="Subtitle 2"/>
          <p:cNvSpPr txBox="1">
            <a:spLocks/>
          </p:cNvSpPr>
          <p:nvPr/>
        </p:nvSpPr>
        <p:spPr bwMode="auto">
          <a:xfrm>
            <a:off x="419100" y="2411413"/>
            <a:ext cx="8310563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GB" sz="3200" dirty="0">
                <a:latin typeface="Letter-join Print Plus 1" panose="02000805000000020003" pitchFamily="50" charset="0"/>
              </a:rPr>
              <a:t>If you need to speak to me or pass on a message and you haven’t seen us at the gate, please phone the school office 01704 213 084 or e-mail. </a:t>
            </a: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GB" sz="3200" dirty="0">
                <a:latin typeface="Letter-join Print Plus 1" panose="02000805000000020003" pitchFamily="50" charset="0"/>
              </a:rPr>
              <a:t>Class e-mail address - </a:t>
            </a: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GB" sz="3200" dirty="0">
                <a:latin typeface="Letter-join Print Plus 1" panose="02000805000000020003" pitchFamily="50" charset="0"/>
                <a:hlinkClick r:id="rId2"/>
              </a:rPr>
              <a:t>reception.hfp@schools.sefton.gov.uk</a:t>
            </a:r>
            <a:endParaRPr lang="en-GB" sz="3200" dirty="0">
              <a:latin typeface="Letter-join Print Plus 1" panose="02000805000000020003" pitchFamily="50" charset="0"/>
            </a:endParaRP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GB" sz="3200" dirty="0">
                <a:latin typeface="Letter-join Print Plus 1" panose="02000805000000020003" pitchFamily="50" charset="0"/>
              </a:rPr>
              <a:t>Thank you </a:t>
            </a:r>
            <a:r>
              <a:rPr lang="mr-IN" sz="3200" dirty="0">
                <a:latin typeface="Letter-join Print Plus 1" panose="02000805000000020003" pitchFamily="50" charset="0"/>
                <a:cs typeface="Mangal" pitchFamily="18" charset="0"/>
              </a:rPr>
              <a:t>–</a:t>
            </a:r>
            <a:r>
              <a:rPr lang="en-GB" sz="3200" dirty="0">
                <a:latin typeface="Letter-join Print Plus 1" panose="02000805000000020003" pitchFamily="50" charset="0"/>
              </a:rPr>
              <a:t> Miss Loveless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DF3858C8-A58A-4E0B-BE09-99AB247F69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733" t="24577" r="24000" b="9526"/>
          <a:stretch/>
        </p:blipFill>
        <p:spPr>
          <a:xfrm>
            <a:off x="231648" y="195071"/>
            <a:ext cx="8741664" cy="6199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572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1113</TotalTime>
  <Words>550</Words>
  <Application>Microsoft Office PowerPoint</Application>
  <PresentationFormat>On-screen Show (4:3)</PresentationFormat>
  <Paragraphs>84</Paragraphs>
  <Slides>13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MS PGothic</vt:lpstr>
      <vt:lpstr>Arial</vt:lpstr>
      <vt:lpstr>Arial Rounded</vt:lpstr>
      <vt:lpstr>Calibri</vt:lpstr>
      <vt:lpstr>Cataneo BT</vt:lpstr>
      <vt:lpstr>Letter-join Print Plus 1</vt:lpstr>
      <vt:lpstr>Letter-join Print Plus 3</vt:lpstr>
      <vt:lpstr>Mangal</vt:lpstr>
      <vt:lpstr>Office Theme</vt:lpstr>
      <vt:lpstr>Adobe Acrobat Document</vt:lpstr>
      <vt:lpstr>Welcome to</vt:lpstr>
      <vt:lpstr>PowerPoint Presentation</vt:lpstr>
      <vt:lpstr>Reception Team</vt:lpstr>
      <vt:lpstr>Class RCL Rules</vt:lpstr>
      <vt:lpstr>PowerPoint Presentation</vt:lpstr>
      <vt:lpstr>Book Bags</vt:lpstr>
      <vt:lpstr>PE – Class RL</vt:lpstr>
      <vt:lpstr>Safe and Secure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</dc:title>
  <dc:creator>Alexander Loveless</dc:creator>
  <cp:lastModifiedBy>Anna Loveless</cp:lastModifiedBy>
  <cp:revision>34</cp:revision>
  <cp:lastPrinted>2024-09-17T13:22:33Z</cp:lastPrinted>
  <dcterms:created xsi:type="dcterms:W3CDTF">2020-08-09T15:33:22Z</dcterms:created>
  <dcterms:modified xsi:type="dcterms:W3CDTF">2025-02-14T09:03:46Z</dcterms:modified>
</cp:coreProperties>
</file>